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301" r:id="rId40"/>
    <p:sldId id="302" r:id="rId41"/>
    <p:sldId id="297" r:id="rId42"/>
    <p:sldId id="295" r:id="rId43"/>
    <p:sldId id="298" r:id="rId44"/>
    <p:sldId id="299" r:id="rId45"/>
    <p:sldId id="300"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Gliker SemiBold" panose="020B0604020202020204" charset="0"/>
      <p:regular r:id="rId52"/>
    </p:embeddedFont>
    <p:embeddedFont>
      <p:font typeface="Gliker SemiBold Bold" panose="020B0604020202020204" charset="0"/>
      <p:regular r:id="rId53"/>
    </p:embeddedFont>
    <p:embeddedFont>
      <p:font typeface="Montserrat" panose="00000500000000000000" pitchFamily="2" charset="0"/>
      <p:regular r:id="rId54"/>
    </p:embeddedFont>
    <p:embeddedFont>
      <p:font typeface="Montserrat Bold" panose="020B0604020202020204" charset="0"/>
      <p:regular r:id="rId55"/>
    </p:embeddedFont>
    <p:embeddedFont>
      <p:font typeface="Montserrat Semi-Bold" panose="020B0604020202020204" charset="0"/>
      <p:regular r:id="rId56"/>
    </p:embeddedFont>
    <p:embeddedFont>
      <p:font typeface="Montserrat Semi-Bold Bold" panose="020B0604020202020204" charset="0"/>
      <p:regular r:id="rId57"/>
    </p:embeddedFont>
    <p:embeddedFont>
      <p:font typeface="Open Sans" panose="020B0606030504020204" pitchFamily="34" charset="0"/>
      <p:regular r:id="rId58"/>
      <p:bold r:id="rId59"/>
      <p:italic r:id="rId60"/>
      <p:boldItalic r:id="rId61"/>
    </p:embeddedFont>
    <p:embeddedFont>
      <p:font typeface="Open Sans Light" panose="020B0306030504020204" pitchFamily="34" charset="0"/>
      <p:regular r:id="rId62"/>
      <p:italic r:id="rId63"/>
    </p:embeddedFont>
    <p:embeddedFont>
      <p:font typeface="Open Sans Light Bold"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A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8481" autoAdjust="0"/>
  </p:normalViewPr>
  <p:slideViewPr>
    <p:cSldViewPr>
      <p:cViewPr varScale="1">
        <p:scale>
          <a:sx n="26" d="100"/>
          <a:sy n="26" d="100"/>
        </p:scale>
        <p:origin x="76"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Welcome to this HCPC learning session where we will be exploring the principles, importance and challenges of being open when things go wrong.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 duty of </a:t>
            </a:r>
            <a:r>
              <a:rPr lang="en-GB" dirty="0" err="1"/>
              <a:t>candor</a:t>
            </a:r>
            <a:r>
              <a:rPr lang="en-GB" dirty="0"/>
              <a:t>, according to the HCPC, is our ethical responsibility to be open and honest with service users and out employers when things go with a person’s care. Simply put, it is being open when things go wrong.</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904689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Now we understand the duty of candour, </a:t>
            </a:r>
          </a:p>
          <a:p>
            <a:r>
              <a:rPr lang="en-GB" dirty="0"/>
              <a:t>WE WILL LOOK AT WHO IT IS IMPORTANT FOR AND WHY</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84865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We will look at who it is important for and why</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58855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 duty of candour is important for multiple groups of people: service users and carers, individual professionals and wider organisations. Let’s look at each group in more detail</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30424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To begin with, the duty of </a:t>
            </a:r>
            <a:r>
              <a:rPr lang="en-GB" dirty="0" err="1"/>
              <a:t>candor</a:t>
            </a:r>
            <a:r>
              <a:rPr lang="en-GB" dirty="0"/>
              <a:t> has many of benefits for service users and their carers</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975266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847311" lvl="1" indent="-423656" algn="ctr">
              <a:lnSpc>
                <a:spcPts val="5101"/>
              </a:lnSpc>
              <a:buFont typeface="Arial"/>
              <a:buChar char="•"/>
            </a:pPr>
            <a:r>
              <a:rPr lang="en-US" sz="1200" dirty="0">
                <a:solidFill>
                  <a:srgbClr val="FFFFFF"/>
                </a:solidFill>
                <a:latin typeface="Montserrat"/>
              </a:rPr>
              <a:t>First of all, it ensures service users are treated with respect by ensuring they are treated as equals in their care</a:t>
            </a:r>
          </a:p>
          <a:p>
            <a:pPr marL="423655" lvl="1" indent="0" algn="ctr">
              <a:lnSpc>
                <a:spcPts val="5101"/>
              </a:lnSpc>
              <a:buFont typeface="Arial"/>
              <a:buNone/>
            </a:pPr>
            <a:r>
              <a:rPr lang="en-US" sz="1200" dirty="0">
                <a:solidFill>
                  <a:srgbClr val="FFFFFF"/>
                </a:solidFill>
                <a:latin typeface="Montserrat"/>
              </a:rPr>
              <a:t>It allows service users to remain involved in their care, ensures they are able to make informed decisions and increases their autonomy</a:t>
            </a:r>
          </a:p>
          <a:p>
            <a:pPr marL="847311" lvl="1" indent="-423656" algn="ctr">
              <a:lnSpc>
                <a:spcPts val="5101"/>
              </a:lnSpc>
              <a:buFont typeface="Arial"/>
              <a:buChar char="•"/>
            </a:pPr>
            <a:r>
              <a:rPr lang="en-US" sz="1200" dirty="0">
                <a:solidFill>
                  <a:srgbClr val="FFFFFF"/>
                </a:solidFill>
                <a:latin typeface="Montserrat"/>
              </a:rPr>
              <a:t>Increases trust and confidence in healthcare professionals if service users know information will not be hidden from them</a:t>
            </a:r>
          </a:p>
          <a:p>
            <a:pPr marL="847311" lvl="1" indent="-423656" algn="ctr">
              <a:lnSpc>
                <a:spcPts val="5101"/>
              </a:lnSpc>
              <a:buFont typeface="Arial"/>
              <a:buChar char="•"/>
            </a:pPr>
            <a:r>
              <a:rPr lang="en-US" sz="1200" dirty="0">
                <a:solidFill>
                  <a:srgbClr val="FFFFFF"/>
                </a:solidFill>
                <a:latin typeface="Montserrat"/>
              </a:rPr>
              <a:t>Allows service user to receive guidance and support following an incident which otherwise might have been dismissed</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0756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Next, let’s look at the importance</a:t>
            </a:r>
          </a:p>
          <a:p>
            <a:r>
              <a:rPr lang="en-GB" dirty="0"/>
              <a:t>FOR YOU AS AN INDIVIDUAL AND A PROFESSIONAL</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08837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For you as an individual and a professional</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44994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847311" lvl="1" indent="-423656" algn="ctr">
              <a:lnSpc>
                <a:spcPts val="5101"/>
              </a:lnSpc>
              <a:buFont typeface="Arial"/>
              <a:buChar char="•"/>
            </a:pPr>
            <a:r>
              <a:rPr lang="en-US" sz="1200" dirty="0">
                <a:solidFill>
                  <a:srgbClr val="FFFFFF"/>
                </a:solidFill>
                <a:latin typeface="Montserrat"/>
              </a:rPr>
              <a:t>The duty of candor ensures you act in accordance with HCPC regulations which is a vital part of being a responsible clinician and could cost you your license if not followed</a:t>
            </a:r>
          </a:p>
          <a:p>
            <a:pPr marL="847311" lvl="1" indent="-423656" algn="ctr">
              <a:lnSpc>
                <a:spcPts val="5101"/>
              </a:lnSpc>
              <a:buFont typeface="Arial"/>
              <a:buChar char="•"/>
            </a:pPr>
            <a:r>
              <a:rPr lang="en-US" sz="1200" dirty="0">
                <a:solidFill>
                  <a:srgbClr val="FFFFFF"/>
                </a:solidFill>
                <a:latin typeface="Montserrat"/>
              </a:rPr>
              <a:t>It allows you to </a:t>
            </a:r>
            <a:r>
              <a:rPr lang="en-US" sz="1200" dirty="0" err="1">
                <a:solidFill>
                  <a:srgbClr val="FFFFFF"/>
                </a:solidFill>
                <a:latin typeface="Montserrat"/>
              </a:rPr>
              <a:t>recognise</a:t>
            </a:r>
            <a:r>
              <a:rPr lang="en-US" sz="1200" dirty="0">
                <a:solidFill>
                  <a:srgbClr val="FFFFFF"/>
                </a:solidFill>
                <a:latin typeface="Montserrat"/>
              </a:rPr>
              <a:t> mistakes, reflect and learn from them: all of which are important elements of CPD</a:t>
            </a:r>
          </a:p>
          <a:p>
            <a:pPr marL="847311" lvl="1" indent="-423656" algn="ctr">
              <a:lnSpc>
                <a:spcPts val="5101"/>
              </a:lnSpc>
              <a:buFont typeface="Arial"/>
              <a:buChar char="•"/>
            </a:pPr>
            <a:r>
              <a:rPr lang="en-US" sz="1200" dirty="0">
                <a:solidFill>
                  <a:srgbClr val="FFFFFF"/>
                </a:solidFill>
                <a:latin typeface="Montserrat"/>
              </a:rPr>
              <a:t>It maintains your honesty and integrity as a professional and an individual</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626181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Finally, lets think about</a:t>
            </a:r>
          </a:p>
          <a:p>
            <a:r>
              <a:rPr lang="en-GB" dirty="0"/>
              <a:t>WIDER ORGANISATIONS AND THE HEALTHCARE SYSTEM</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9452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Here is an outline of the learning session. We are going to start by looking at the HCPC standards, move on to learn about the duty of </a:t>
            </a:r>
            <a:r>
              <a:rPr lang="en-US" dirty="0" err="1"/>
              <a:t>candour</a:t>
            </a:r>
            <a:r>
              <a:rPr lang="en-US" dirty="0"/>
              <a:t> and it's importance, we will discuss how we can be open when things go wrong and then explore some of the challenges we might need to overcome.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Wider organisations and the healthcare system</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211386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847311" lvl="1" indent="-423656" algn="ctr">
              <a:lnSpc>
                <a:spcPts val="5101"/>
              </a:lnSpc>
              <a:buFont typeface="Arial"/>
              <a:buChar char="•"/>
            </a:pPr>
            <a:r>
              <a:rPr lang="en-US" sz="1200" dirty="0">
                <a:solidFill>
                  <a:srgbClr val="FFFFFF"/>
                </a:solidFill>
                <a:latin typeface="Montserrat"/>
              </a:rPr>
              <a:t>knowing there is guidance to be followed when things go wrong and they will be kept informed in those situations public trust and confidence in the healthcare system</a:t>
            </a:r>
          </a:p>
          <a:p>
            <a:pPr marL="847311" lvl="1" indent="-423656" algn="ctr">
              <a:lnSpc>
                <a:spcPts val="5101"/>
              </a:lnSpc>
              <a:buFont typeface="Arial"/>
              <a:buChar char="•"/>
            </a:pPr>
            <a:r>
              <a:rPr lang="en-US" sz="1200" dirty="0">
                <a:solidFill>
                  <a:srgbClr val="FFFFFF"/>
                </a:solidFill>
                <a:latin typeface="Montserrat"/>
              </a:rPr>
              <a:t>The duty of candor also prevents future adverse incidents as we can learn from each others mistakes and put plans in place to avoid things happening again</a:t>
            </a:r>
          </a:p>
          <a:p>
            <a:pPr marL="847311" lvl="1" indent="-423656" algn="ctr">
              <a:lnSpc>
                <a:spcPts val="5101"/>
              </a:lnSpc>
              <a:buFont typeface="Arial"/>
              <a:buChar char="•"/>
            </a:pPr>
            <a:r>
              <a:rPr lang="en-US" sz="1200" dirty="0">
                <a:solidFill>
                  <a:srgbClr val="FFFFFF"/>
                </a:solidFill>
                <a:latin typeface="Montserrat"/>
              </a:rPr>
              <a:t>Finally it Promotes an honest working environment, moving away from punitive and blame culture where people feel ashamed or scared to raise concerns</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902671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Now we have a good understanding of the principles of being open, </a:t>
            </a:r>
          </a:p>
          <a:p>
            <a:r>
              <a:rPr lang="en-GB" dirty="0"/>
              <a:t>LETS LOOK AT WHAT IT MEANS PRACTICALLY</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083892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Let’s look at what it means practically for you as a healthcare professional</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379609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This time I want you to imagine you are a student healthcare professional on placement with your practice educator. Your practice educator asks you to do a task which don’t feel confident doing but want to try in order to avoid looking incompetent. Whilst completing the task, you make a mistake which causes minor harm to the service user. What would you do?</a:t>
            </a:r>
          </a:p>
          <a:p>
            <a:r>
              <a:rPr lang="en-GB" dirty="0"/>
              <a:t>A </a:t>
            </a:r>
            <a:r>
              <a:rPr lang="en-US" sz="1200" dirty="0">
                <a:solidFill>
                  <a:srgbClr val="FFFFFF"/>
                </a:solidFill>
                <a:latin typeface="Montserrat Semi-Bold"/>
              </a:rPr>
              <a:t>Remain calm and ignore the mistake in front of the patient, explain the mistake to your PE and ask that they don’t tell anyone else to avoid anything escalating or other people finding out you made a mistake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ontserrat Semi-Bold"/>
              </a:rPr>
              <a:t>B Acknowledge your mistake and </a:t>
            </a:r>
            <a:r>
              <a:rPr lang="en-US" sz="1200" dirty="0" err="1">
                <a:solidFill>
                  <a:srgbClr val="FFFFFF"/>
                </a:solidFill>
                <a:latin typeface="Montserrat Semi-Bold"/>
              </a:rPr>
              <a:t>apologise</a:t>
            </a:r>
            <a:r>
              <a:rPr lang="en-US" sz="1200" dirty="0">
                <a:solidFill>
                  <a:srgbClr val="FFFFFF"/>
                </a:solidFill>
                <a:latin typeface="Montserrat Semi-Bold"/>
              </a:rPr>
              <a:t> to the service user in the moment, explaining how you are going to rectify the issue and get advice from your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ontserrat Semi-Bold"/>
              </a:rPr>
              <a:t>C Do what you can to fix the mistake in the moment without asking your PE, keep it to yourself and deny any mistake if it is brought up in the future, maintaining your reputation with your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ontserrat Semi-Bold"/>
              </a:rPr>
              <a:t>Whilst some of these options might seem harmless, and much easier to face, the HCPC provides guidelines which should be followed when mistakes have been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Montserrat Semi-Bold"/>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117514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CFDFF"/>
                </a:solidFill>
                <a:latin typeface="Montserrat Bold"/>
              </a:rPr>
              <a:t>The HCPC standards outline 4 main step involved in being open with service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a:rPr>
              <a:t>First, Informing service users or, where appropriate, their </a:t>
            </a:r>
            <a:r>
              <a:rPr lang="en-US" sz="1200" dirty="0" err="1">
                <a:solidFill>
                  <a:srgbClr val="000000"/>
                </a:solidFill>
                <a:latin typeface="Montserrat"/>
              </a:rPr>
              <a:t>carers</a:t>
            </a:r>
            <a:r>
              <a:rPr lang="en-US" sz="1200" dirty="0">
                <a:solidFill>
                  <a:srgbClr val="000000"/>
                </a:solidFill>
                <a:latin typeface="Montserrat"/>
              </a:rPr>
              <a:t>, that something has gone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a:rPr>
              <a:t>Next, Providing reasonable support, truthful information and an apology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a:rPr>
              <a:t>Then, Taking action to put matters right if possible, including reporting the issue where relevant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a:rPr>
              <a:t>Finally, Making sure that service users or, where appropriate, their </a:t>
            </a:r>
            <a:r>
              <a:rPr lang="en-US" sz="1200" dirty="0" err="1">
                <a:solidFill>
                  <a:srgbClr val="000000"/>
                </a:solidFill>
                <a:latin typeface="Montserrat"/>
              </a:rPr>
              <a:t>carers</a:t>
            </a:r>
            <a:r>
              <a:rPr lang="en-US" sz="1200" dirty="0">
                <a:solidFill>
                  <a:srgbClr val="000000"/>
                </a:solidFill>
                <a:latin typeface="Montserrat"/>
              </a:rPr>
              <a:t>, receive a full and prompt explanation of what has happened and any likely effects. Importantly, the apology should not wait until all the information is gathered and a resolution has been found. An initial apology should be given as soon as possible with the reassurance that service users will be kept up to date with any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ontserrat"/>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650197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ctr">
              <a:lnSpc>
                <a:spcPts val="5045"/>
              </a:lnSpc>
            </a:pPr>
            <a:r>
              <a:rPr lang="en-US" sz="1200" dirty="0">
                <a:solidFill>
                  <a:srgbClr val="000000"/>
                </a:solidFill>
                <a:latin typeface="Montserrat Semi-Bold"/>
              </a:rPr>
              <a:t>Openness and honesty extends beyond service users. You also have a responsibility to be open and honest to managers and employers.</a:t>
            </a:r>
          </a:p>
          <a:p>
            <a:pPr algn="ctr">
              <a:lnSpc>
                <a:spcPts val="5045"/>
              </a:lnSpc>
            </a:pPr>
            <a:r>
              <a:rPr lang="en-US" sz="1200" dirty="0">
                <a:solidFill>
                  <a:srgbClr val="000000"/>
                </a:solidFill>
                <a:latin typeface="Montserrat Semi-Bold"/>
              </a:rPr>
              <a:t> This includes keeping accurate records of any incidents and reporting incidents appropriately. </a:t>
            </a:r>
          </a:p>
          <a:p>
            <a:r>
              <a:rPr lang="en-GB" dirty="0"/>
              <a:t>This can seem scary as it is an official process but as previously discussed, it has many benefits for all involved.</a:t>
            </a:r>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52775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Semi-Bold"/>
              </a:rPr>
              <a:t>The process of reporting incidents varies depending on where you live and word and the nature of the incident. When reporting incidents, you should refer to your local reporting systems:</a:t>
            </a:r>
          </a:p>
          <a:p>
            <a:r>
              <a:rPr lang="en-US" sz="1200" dirty="0">
                <a:solidFill>
                  <a:srgbClr val="000000"/>
                </a:solidFill>
                <a:latin typeface="Montserrat Semi-Bold"/>
              </a:rPr>
              <a:t>It is your personal responsibility to find out about incident reporting mechanisms. You can get information from your manager or employer, your allocated incident manager or your local Group Governance Team</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87465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Now we understand the practicalities of being open and honest, we should consider</a:t>
            </a:r>
          </a:p>
          <a:p>
            <a:r>
              <a:rPr lang="en-GB" dirty="0"/>
              <a:t>ANY CHALLENGES WE MIGHT FACE</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551101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Any challenges we might face in being open when things go wrong and how we can overcome them</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89646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First of all, what are HCPC standards?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Let’s reflect again. What barriers can you think might stop you, or a colleague, being open and honest with service users and/ or managers? </a:t>
            </a:r>
          </a:p>
          <a:p>
            <a:r>
              <a:rPr lang="en-GB" dirty="0"/>
              <a:t>Maybe think of a time you made a mistake at work, how did you feel about admitting to it and apologising?</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4152228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These are the 4 main barriers to being open when things go wrong identified in research by the professionals standards agency</a:t>
            </a:r>
          </a:p>
          <a:p>
            <a:r>
              <a:rPr lang="en-GB" dirty="0"/>
              <a:t>We will look at each one in more detail.</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415121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First, many people avoid reporting mistakes for fear of criticism or isolation from colleagues and seniors, often referred to as ‘whistleblowing’.</a:t>
            </a:r>
          </a:p>
          <a:p>
            <a:r>
              <a:rPr lang="en-GB" dirty="0"/>
              <a:t>HCPC recommends creating a positive and safe working environment and working on having open discursive relationships with supervisors to make the reporting process easier. </a:t>
            </a:r>
          </a:p>
          <a:p>
            <a:r>
              <a:rPr lang="en-GB" dirty="0"/>
              <a:t>However, if you don’t feel supported, you can escalate concerns to managers or the HR department. If you still don’t feel supported within the workplaces, you can contact external bodies such as HCPC, your regulating body, Citizens Advice Bureau, or your local Freedom to Speak up Guardian </a:t>
            </a:r>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2475407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people are scared to be open about their mistakes for fear of regulatory or criminal action and the impact this might have on their career. However, despite commonly held beliefs, evidence shows that apologising reduces your chance of mitigation. If an incident were to be investigated, an apology would be considered as a mitigating factor as it demonstrates reflection and </a:t>
            </a:r>
            <a:r>
              <a:rPr lang="en-US" dirty="0" err="1"/>
              <a:t>insightIf</a:t>
            </a:r>
            <a:r>
              <a:rPr lang="en-US" dirty="0"/>
              <a:t> an </a:t>
            </a:r>
            <a:r>
              <a:rPr lang="en-US" dirty="0" err="1"/>
              <a:t>indicent</a:t>
            </a:r>
            <a:r>
              <a:rPr lang="en-US" dirty="0"/>
              <a:t> were to be investigated, an apology would be considered as a mitigating factor as it demonstrates reflection and insight. Helen Vernon, Chief Executive at NHS Resolution was quoted saying “We have never, and will never, refuse cover on a claim because an apology has been given” In contrast, if it came to light that you had tried to hide an error, this would act against you in an investigation. . In contrast, if it came to light that you had tried to hide an error, this would reflect badly on you. </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33</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Apologies and reporting incidents are often overlooked, due to workload or a busy working environment. The HCPC recommends prioritizing patient safety and ensuring a situation is managed before apologizing. For example, it might not be appropriate for a paramedic to </a:t>
            </a:r>
            <a:r>
              <a:rPr lang="en-US" dirty="0" err="1"/>
              <a:t>apologise</a:t>
            </a:r>
            <a:r>
              <a:rPr lang="en-US" dirty="0"/>
              <a:t> in the moment if a mistake is made at the scene of an emergency. Also, it is okay to take time for reflection following an incident or seek support and advice before speaking to the service user. These are all valid reasons to delay apologizing, however delays should not be unnecessary and apologies should be made at the soonest appropriate moment.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34</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the fear of shame and embarrassment around admitting you have made a mistake can also act as a barrier, and hoping the issue will go away may seem like an easier option. However, apologizing shows strength of character by demonstrating insight and remorse. It is also helpful to remember that despite being difficulties, the importance of apologizing should outweigh any of these feelings. Being open and honest as a healthcare profession is not only moral but also a statutory requirement.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35</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we recognise the importance of an apology, let’s think about the best way to apologise. </a:t>
            </a:r>
            <a:r>
              <a:rPr lang="en-US" sz="1200" dirty="0">
                <a:solidFill>
                  <a:srgbClr val="2E2E2E"/>
                </a:solidFill>
                <a:latin typeface="Montserrat Semi-Bold"/>
              </a:rPr>
              <a:t>Think of a time someone </a:t>
            </a:r>
            <a:r>
              <a:rPr lang="en-US" sz="1200" dirty="0" err="1">
                <a:solidFill>
                  <a:srgbClr val="2E2E2E"/>
                </a:solidFill>
                <a:latin typeface="Montserrat Semi-Bold"/>
              </a:rPr>
              <a:t>apologised</a:t>
            </a:r>
            <a:r>
              <a:rPr lang="en-US" sz="1200" dirty="0">
                <a:solidFill>
                  <a:srgbClr val="2E2E2E"/>
                </a:solidFill>
                <a:latin typeface="Montserrat Semi-Bold"/>
              </a:rPr>
              <a:t> to you. How did it make you feel? What was good about the apology? What would you have wanted to be different?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3635665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Here is some information from NHS Resolution giving advice on saying sorry. </a:t>
            </a:r>
          </a:p>
          <a:p>
            <a:r>
              <a:rPr lang="en-GB" dirty="0"/>
              <a:t>It is important to remember that saying sorry is not an admission of liability or guilt. Remember from earlier in the session that an apology cannot be used against you. j</a:t>
            </a:r>
          </a:p>
          <a:p>
            <a:r>
              <a:rPr lang="en-GB" dirty="0"/>
              <a:t>It is always best to apologise as soon as possible, in an appropriate environment. For example, if the patient is in a lot of pain or highly distressed, it might not be appropriate to begin an apology. However, this doesn’t mean there should be no apology at all. It is best to wait for an appropriate moment, where the service user will feel supported and calm. </a:t>
            </a:r>
          </a:p>
          <a:p>
            <a:r>
              <a:rPr lang="en-GB" dirty="0"/>
              <a:t>Equally, following an incident where harm was caused, or there was a potential for harm, service users are likely to feel strong emotions, and may react with anger or upset. They may also want to make a formal complaint. These are all understandable reactions and you should be prepared for that when you apologise. </a:t>
            </a:r>
          </a:p>
          <a:p>
            <a:r>
              <a:rPr lang="en-GB" dirty="0"/>
              <a:t>Having said that, you don’t have to deal with an incident alone. Remember standard 3, “work within the limits of your knowledge and skill. You can always ask for support with your apology or knowing what to do following an incident.</a:t>
            </a:r>
          </a:p>
          <a:p>
            <a:r>
              <a:rPr lang="en-GB" dirty="0"/>
              <a:t>And finally, remember, saying sorry is the first step to learning from the event and preventing it recurring. Whilst it can be scary, it is a really important step in moving forward. </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016279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Here are some do’s and don’ts for apologising. </a:t>
            </a:r>
          </a:p>
          <a:p>
            <a:r>
              <a:rPr lang="en-GB" dirty="0"/>
              <a:t>Do</a:t>
            </a:r>
          </a:p>
          <a:p>
            <a:r>
              <a:rPr lang="en-GB" dirty="0"/>
              <a:t>Ensure your apology is heartfelt and sincere- I’m sure we’ve all been on the receiving end of an insincere apology and it often feels worse than not receiving an apology at all</a:t>
            </a:r>
          </a:p>
          <a:p>
            <a:r>
              <a:rPr lang="en-GB" dirty="0"/>
              <a:t>Do explain what you know so far and what will do to find out more and reassure service users and their carers that they will be kept in the loop throughout that process</a:t>
            </a:r>
          </a:p>
          <a:p>
            <a:endParaRPr lang="en-GB" dirty="0"/>
          </a:p>
          <a:p>
            <a:r>
              <a:rPr lang="en-GB" dirty="0"/>
              <a:t>Don’t </a:t>
            </a:r>
          </a:p>
          <a:p>
            <a:r>
              <a:rPr lang="en-GB" dirty="0"/>
              <a:t>Place blame on the service user, or provide a conditional apology such as “I’m sorry if you’re upset”. </a:t>
            </a:r>
          </a:p>
          <a:p>
            <a:r>
              <a:rPr lang="en-GB" dirty="0"/>
              <a:t>As ever when speaking to service users and carers, don’t use acronyms or jargon to explain the situation. </a:t>
            </a:r>
          </a:p>
          <a:p>
            <a:r>
              <a:rPr lang="en-GB" dirty="0"/>
              <a:t>And finally, whilst it might feel like the more caring thing to do, don’t hide information from the service user to avoid upsetting them. They have a right to know the full picture and you have a duty to support them through that. </a:t>
            </a:r>
          </a:p>
          <a:p>
            <a:r>
              <a:rPr lang="en-GB" dirty="0"/>
              <a:t>Now we know the theory of apologising, let’s have a look at some examples.</a:t>
            </a:r>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2435499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a:rPr>
              <a:t>Let’s look at these four examples of apologies. Pause the video now and read through them. Try to identify which are good apologies and how you would improve the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ontserrat"/>
              </a:rPr>
              <a:t>So the first apology, did you think this was a good or a bad apology?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a good apology. They take responsibility, they say ‘I’m sorry’ with no conditions, they explain the next steps and reassure the service user that will be kept informed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contrast, the next is not a good apology- did you agree? Apologies should not be followed by ‘I’m sorry but…’. Equally, minimising the event is inappropriate as it does not reflect the potential for harm and distress and undermines the services users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third apology also needs improving. It is not an apology for the action, this is an apology for the other persons’ feelings. Also, making excuses is not appropriate</a:t>
            </a:r>
            <a:endParaRPr lang="en-GB" sz="1200" dirty="0">
              <a:solidFill>
                <a:srgbClr val="000000"/>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Finally, what did you think about the last apology? This is a good apology. Apologising on someone else’s behalf can be appropriate, it does not mean you are taking the blame. Reassuring the service user and explaining the next steps allows the person responsible to reflect and proceed appropriately whilst the service user gets the apology as soon as possible.</a:t>
            </a:r>
            <a:endParaRPr lang="en-US" sz="1200" dirty="0">
              <a:solidFill>
                <a:srgbClr val="000000"/>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ontserrat"/>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70653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HCPC, or the Health and care professions council is a regulator of health and care professions in the UK. They provide the HCPC standards of conduct, performance and ethics. This is the ethical framework outlining 10 standards which must be met by all professionals registered with HCPC. You have likely encountered these during your studies but let's start by having a look at all 10...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We’ve now covered all the content for today’s session. Before we finish, let’s have a little summary of what we have discussed. </a:t>
            </a:r>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1864113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Time to test your knowledge. Pause the video and read through the following statements, deciding which ones are true and which ones are false. Once you’ve have chosen, press play.</a:t>
            </a:r>
          </a:p>
          <a:p>
            <a:pPr lvl="0"/>
            <a:r>
              <a:rPr lang="en-US" dirty="0"/>
              <a:t>Okay, let’s go through the answers.</a:t>
            </a:r>
          </a:p>
          <a:p>
            <a:pPr lvl="0"/>
            <a:r>
              <a:rPr lang="en-US" dirty="0"/>
              <a:t>Number 1: It is better to protect service users than upset them by telling them about a mistake. What do you think? This is false. As we discussed, service users have a right to know about what has happened in their care, even if that might upset them and you have a duty as a healthcare professional to provide that</a:t>
            </a:r>
          </a:p>
          <a:p>
            <a:pPr lvl="0"/>
            <a:r>
              <a:rPr lang="en-US" dirty="0"/>
              <a:t>Next: You should </a:t>
            </a:r>
            <a:r>
              <a:rPr lang="en-US" dirty="0" err="1"/>
              <a:t>apologise</a:t>
            </a:r>
            <a:r>
              <a:rPr lang="en-US" dirty="0"/>
              <a:t> as soon as possible, even if you don’t have all the information. This is a tricky one, but it is true. The important thing being “as soon as possible”. This relies on you making a judgement call about whether it is appropriate in the moment and if not, when the next possible situation would be to </a:t>
            </a:r>
            <a:r>
              <a:rPr lang="en-US" dirty="0" err="1"/>
              <a:t>apologise</a:t>
            </a:r>
            <a:r>
              <a:rPr lang="en-US" dirty="0"/>
              <a:t>. However, you should not wait until you have all the answers. Part of making your apology involves explaining what you know and how you are going to find out what you don’t know</a:t>
            </a:r>
          </a:p>
          <a:p>
            <a:pPr lvl="0"/>
            <a:r>
              <a:rPr lang="en-US" dirty="0"/>
              <a:t>Next, you should only report the incident if the service user wants to escalate the issue. This is false. You should always escalate the issue if it caused harm or there was a chance of harm, even if the service users seems completely unaffected. </a:t>
            </a:r>
          </a:p>
          <a:p>
            <a:pPr lvl="0"/>
            <a:r>
              <a:rPr lang="en-US" dirty="0"/>
              <a:t>Okay, number 4. Apologies can be used as part of your continuous professional development. Yes, in fact, they are a really important element of your CPD. They provide an opportunity for reflection and learning, which will help you grow as a health care professional. </a:t>
            </a:r>
          </a:p>
          <a:p>
            <a:pPr lvl="0"/>
            <a:r>
              <a:rPr lang="en-US" dirty="0"/>
              <a:t>Lastly, The Duty of </a:t>
            </a:r>
            <a:r>
              <a:rPr lang="en-US" dirty="0" err="1"/>
              <a:t>Candour</a:t>
            </a:r>
            <a:r>
              <a:rPr lang="en-US" dirty="0"/>
              <a:t> is relevant on both an individual an </a:t>
            </a:r>
            <a:r>
              <a:rPr lang="en-US" dirty="0" err="1"/>
              <a:t>an</a:t>
            </a:r>
            <a:r>
              <a:rPr lang="en-US" dirty="0"/>
              <a:t> organizational level. This is true, if you want to find out more about this distinction you can look on The Duty of </a:t>
            </a:r>
            <a:r>
              <a:rPr lang="en-US" dirty="0" err="1"/>
              <a:t>Candour</a:t>
            </a:r>
            <a:r>
              <a:rPr lang="en-US" dirty="0"/>
              <a:t> section of the HCPC website.</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41</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Let’s now look back at the 10 HCPC standards. We have looked in detail at number 8, be open when things go wrong. But let's reflect how that link to other standards. In fact, the duty of candor and the important of being open and honest overlaps with all 10 of the HCPC standards of conduct. Can you think of an example for each 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42</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To sum up, here are 4 key points from today’s session. </a:t>
            </a:r>
          </a:p>
          <a:p>
            <a:r>
              <a:rPr lang="en-GB" dirty="0"/>
              <a:t>Remember,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Being open when things go wrong is an expectation of all HCPC registrants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Being open is important for service users, their </a:t>
            </a:r>
            <a:r>
              <a:rPr lang="en-US" sz="1200" dirty="0" err="1">
                <a:solidFill>
                  <a:srgbClr val="000000"/>
                </a:solidFill>
                <a:latin typeface="Open Sans"/>
              </a:rPr>
              <a:t>carers</a:t>
            </a:r>
            <a:r>
              <a:rPr lang="en-US" sz="1200" dirty="0">
                <a:solidFill>
                  <a:srgbClr val="000000"/>
                </a:solidFill>
                <a:latin typeface="Open Sans"/>
              </a:rPr>
              <a:t>, individual professionals and wider </a:t>
            </a:r>
            <a:r>
              <a:rPr lang="en-US" sz="1200" dirty="0" err="1">
                <a:solidFill>
                  <a:srgbClr val="000000"/>
                </a:solidFill>
                <a:latin typeface="Open Sans"/>
              </a:rPr>
              <a:t>organisations</a:t>
            </a:r>
            <a:r>
              <a:rPr lang="en-US" sz="1200" dirty="0">
                <a:solidFill>
                  <a:srgbClr val="000000"/>
                </a:solidFill>
                <a:latin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Open Sans"/>
              </a:rPr>
              <a:t>Apologising</a:t>
            </a:r>
            <a:r>
              <a:rPr lang="en-US" sz="1200" dirty="0">
                <a:solidFill>
                  <a:srgbClr val="000000"/>
                </a:solidFill>
                <a:latin typeface="Open Sans"/>
              </a:rPr>
              <a:t> is a key element of being open when things go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Being open will always be the right thing to do throughout your career as a health and care professional</a:t>
            </a:r>
          </a:p>
          <a:p>
            <a:endParaRPr lang="en-GB" dirty="0"/>
          </a:p>
          <a:p>
            <a:r>
              <a:rPr lang="en-GB" dirty="0"/>
              <a:t>Feel free to add anything else you think is particularly important to remember. </a:t>
            </a:r>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2639365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If you want to find out more about being open when things go wrong or any of the other HCPC standards, you can visit any of the resources on the screen now.</a:t>
            </a:r>
          </a:p>
        </p:txBody>
      </p:sp>
      <p:sp>
        <p:nvSpPr>
          <p:cNvPr id="4" name="Slide Number Placehold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2060059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Finally, I’d like to finish on this quote from Vince Clarke, a paramedic and HCPC partner who says “When something goes wrong, openness is in everybody’s interests”</a:t>
            </a:r>
          </a:p>
        </p:txBody>
      </p:sp>
      <p:sp>
        <p:nvSpPr>
          <p:cNvPr id="4" name="Slide Number Placeholder 3"/>
          <p:cNvSpPr>
            <a:spLocks noGrp="1"/>
          </p:cNvSpPr>
          <p:nvPr>
            <p:ph type="sldNum" sz="quarter" idx="5"/>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313719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Number 1 is to promote and protect the interests of service users and </a:t>
            </a:r>
            <a:r>
              <a:rPr lang="en-US" dirty="0" err="1"/>
              <a:t>carers</a:t>
            </a:r>
            <a:endParaRPr lang="en-US" dirty="0"/>
          </a:p>
          <a:p>
            <a:pPr lvl="0"/>
            <a:r>
              <a:rPr lang="en-US" dirty="0"/>
              <a:t>Number 2- to communicate appropriately and effectively</a:t>
            </a:r>
          </a:p>
          <a:p>
            <a:pPr lvl="0"/>
            <a:r>
              <a:rPr lang="en-US" dirty="0"/>
              <a:t>Number 3- Work within the limits of your knowledge and skills</a:t>
            </a:r>
          </a:p>
          <a:p>
            <a:pPr lvl="0"/>
            <a:r>
              <a:rPr lang="en-US" dirty="0"/>
              <a:t>4- Delegate appropriately</a:t>
            </a:r>
          </a:p>
          <a:p>
            <a:pPr lvl="0"/>
            <a:r>
              <a:rPr lang="en-US" dirty="0"/>
              <a:t>5- Respect confidentiality</a:t>
            </a:r>
          </a:p>
          <a:p>
            <a:pPr lvl="0"/>
            <a:r>
              <a:rPr lang="en-US" dirty="0"/>
              <a:t>Number 6- Manage risk</a:t>
            </a:r>
          </a:p>
          <a:p>
            <a:pPr lvl="0"/>
            <a:r>
              <a:rPr lang="en-US" dirty="0"/>
              <a:t>Number 7- Report concerns about safety</a:t>
            </a:r>
          </a:p>
          <a:p>
            <a:pPr lvl="0"/>
            <a:r>
              <a:rPr lang="en-US" dirty="0"/>
              <a:t>Number 8- Be open when things go wrong</a:t>
            </a:r>
          </a:p>
          <a:p>
            <a:pPr lvl="0"/>
            <a:r>
              <a:rPr lang="en-US" dirty="0"/>
              <a:t>Number 9- Be honest and trustworthy and finally</a:t>
            </a:r>
          </a:p>
          <a:p>
            <a:pPr lvl="0"/>
            <a:r>
              <a:rPr lang="en-US" dirty="0"/>
              <a:t>Number 10- Keep records of your work. </a:t>
            </a:r>
          </a:p>
          <a:p>
            <a:pPr lvl="0"/>
            <a:r>
              <a:rPr lang="en-US" dirty="0"/>
              <a:t>As health and care professionals it is really important you are aware of and understand these standards. You can find out more about each one on the HCPC website under 'Standards'. Today's session will focus on number 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"Be open when things go wrong". We will look in detail at this standard and what it means for you as a professional. Whilst we will be </a:t>
            </a:r>
            <a:r>
              <a:rPr lang="en-US" dirty="0" err="1"/>
              <a:t>focussing</a:t>
            </a:r>
            <a:r>
              <a:rPr lang="en-US" dirty="0"/>
              <a:t> on this individual standard, it will be helpful to keep all 10 standards in mind throughout the session...</a:t>
            </a:r>
          </a:p>
          <a:p>
            <a:pPr lvl="0"/>
            <a:r>
              <a:rPr lang="en-US" dirty="0"/>
              <a:t>AND CONSIDER WHERE THERE MIGHT BE SOME OVERLAP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Now we have recapped all of the HCPC standards, we are going to look at...</a:t>
            </a:r>
          </a:p>
          <a:p>
            <a:pPr lvl="0"/>
            <a:r>
              <a:rPr lang="en-US" dirty="0"/>
              <a:t>THE DUTY OF CANDOUR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duty of </a:t>
            </a:r>
            <a:r>
              <a:rPr lang="en-US" dirty="0" err="1"/>
              <a:t>candour</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Before we start, I want you to imagine you are a service user, and there has been a mistake in your care which you weren’t aware of but could have caused you great harm. How you what the healthcare professional involved in your care to act? Would you rather they</a:t>
            </a:r>
          </a:p>
          <a:p>
            <a:r>
              <a:rPr lang="en-GB" dirty="0"/>
              <a:t>A: Fixed themselves without informing</a:t>
            </a:r>
          </a:p>
          <a:p>
            <a:r>
              <a:rPr lang="en-GB" dirty="0"/>
              <a:t>B: Pretended everything was okay and carried on as normal</a:t>
            </a:r>
          </a:p>
          <a:p>
            <a:r>
              <a:rPr lang="en-GB" dirty="0"/>
              <a:t>C: Informed you of their mistake and explained how they would fix it</a:t>
            </a:r>
          </a:p>
          <a:p>
            <a:r>
              <a:rPr lang="en-GB" dirty="0"/>
              <a:t>Not everyone will answer this question the same. It may be hard for healthcare professionals to know what it best for their patient. In this scenario, the healthcare professional should refer to the duty of </a:t>
            </a:r>
            <a:r>
              <a:rPr lang="en-GB" dirty="0" err="1"/>
              <a:t>candor</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8118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svg"/><Relationship Id="rId11"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24.svg"/><Relationship Id="rId4" Type="http://schemas.openxmlformats.org/officeDocument/2006/relationships/notesSlide" Target="../notesSlides/notesSlide10.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11.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6.xml"/><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9.xml"/><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22.xml"/><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22.svg"/><Relationship Id="rId4" Type="http://schemas.openxmlformats.org/officeDocument/2006/relationships/notesSlide" Target="../notesSlides/notesSlide24.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png"/><Relationship Id="rId11" Type="http://schemas.openxmlformats.org/officeDocument/2006/relationships/image" Target="../media/image32.sv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notesSlide" Target="../notesSlides/notesSlide25.xml"/><Relationship Id="rId9" Type="http://schemas.openxmlformats.org/officeDocument/2006/relationships/image" Target="../media/image30.sv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notesSlide" Target="../notesSlides/notesSlide26.xml"/><Relationship Id="rId9" Type="http://schemas.openxmlformats.org/officeDocument/2006/relationships/image" Target="../media/image32.sv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notesSlide" Target="../notesSlides/notesSlide27.xml"/><Relationship Id="rId9" Type="http://schemas.openxmlformats.org/officeDocument/2006/relationships/image" Target="../media/image32.sv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28.xml"/><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30.xml"/><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notesSlide" Target="../notesSlides/notesSlide32.xml"/><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7.sv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notesSlide" Target="../notesSlides/notesSlide33.xml"/><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7.sv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notesSlide" Target="../notesSlides/notesSlide34.xml"/><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7.sv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notesSlide" Target="../notesSlides/notesSlide35.xml"/><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36.xml"/><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8.png"/><Relationship Id="rId3" Type="http://schemas.openxmlformats.org/officeDocument/2006/relationships/audio" Target="../media/media39.m4a"/><Relationship Id="rId7" Type="http://schemas.openxmlformats.org/officeDocument/2006/relationships/image" Target="../media/image14.png"/><Relationship Id="rId12" Type="http://schemas.openxmlformats.org/officeDocument/2006/relationships/image" Target="../media/image32.svg"/><Relationship Id="rId2" Type="http://schemas.microsoft.com/office/2007/relationships/media" Target="../media/media39.m4a"/><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31.png"/><Relationship Id="rId5" Type="http://schemas.openxmlformats.org/officeDocument/2006/relationships/notesSlide" Target="../notesSlides/notesSlide39.xml"/><Relationship Id="rId10" Type="http://schemas.openxmlformats.org/officeDocument/2006/relationships/image" Target="../media/image30.svg"/><Relationship Id="rId4" Type="http://schemas.openxmlformats.org/officeDocument/2006/relationships/slideLayout" Target="../slideLayouts/slideLayout7.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svg"/><Relationship Id="rId11"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40.xml"/><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41.m4a"/><Relationship Id="rId7" Type="http://schemas.openxmlformats.org/officeDocument/2006/relationships/image" Target="../media/image13.png"/><Relationship Id="rId2" Type="http://schemas.microsoft.com/office/2007/relationships/media" Target="../media/media41.m4a"/><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notesSlide" Target="../notesSlides/notesSlide41.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30.sv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8.png"/><Relationship Id="rId4" Type="http://schemas.openxmlformats.org/officeDocument/2006/relationships/notesSlide" Target="../notesSlides/notesSlide43.xml"/><Relationship Id="rId9" Type="http://schemas.openxmlformats.org/officeDocument/2006/relationships/image" Target="../media/image41.svg"/></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5.svg"/><Relationship Id="rId11"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24.svg"/><Relationship Id="rId4" Type="http://schemas.openxmlformats.org/officeDocument/2006/relationships/notesSlide" Target="../notesSlides/notesSlide44.xml"/><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7.sv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3.svg"/><Relationship Id="rId11" Type="http://schemas.openxmlformats.org/officeDocument/2006/relationships/image" Target="../media/image2.svg"/><Relationship Id="rId5" Type="http://schemas.openxmlformats.org/officeDocument/2006/relationships/image" Target="../media/image42.png"/><Relationship Id="rId10" Type="http://schemas.openxmlformats.org/officeDocument/2006/relationships/image" Target="../media/image1.png"/><Relationship Id="rId4" Type="http://schemas.openxmlformats.org/officeDocument/2006/relationships/notesSlide" Target="../notesSlides/notesSlide45.xml"/><Relationship Id="rId9" Type="http://schemas.openxmlformats.org/officeDocument/2006/relationships/image" Target="../media/image13.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22.svg"/><Relationship Id="rId4" Type="http://schemas.openxmlformats.org/officeDocument/2006/relationships/notesSlide" Target="../notesSlides/notesSlide9.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20223" y="1028700"/>
            <a:ext cx="9105288" cy="8260979"/>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862738" y="2238163"/>
            <a:ext cx="3889122" cy="10913353"/>
          </a:xfrm>
          <a:prstGeom prst="rect">
            <a:avLst/>
          </a:prstGeom>
        </p:spPr>
      </p:pic>
      <p:sp>
        <p:nvSpPr>
          <p:cNvPr id="4" name="TextBox 4"/>
          <p:cNvSpPr txBox="1"/>
          <p:nvPr/>
        </p:nvSpPr>
        <p:spPr>
          <a:xfrm>
            <a:off x="4748966" y="3314700"/>
            <a:ext cx="8790068" cy="3347318"/>
          </a:xfrm>
          <a:prstGeom prst="rect">
            <a:avLst/>
          </a:prstGeom>
        </p:spPr>
        <p:txBody>
          <a:bodyPr lIns="0" tIns="0" rIns="0" bIns="0" rtlCol="0" anchor="t">
            <a:spAutoFit/>
          </a:bodyPr>
          <a:lstStyle/>
          <a:p>
            <a:pPr algn="ctr">
              <a:lnSpc>
                <a:spcPts val="8635"/>
              </a:lnSpc>
            </a:pPr>
            <a:r>
              <a:rPr lang="en-US" sz="8635" dirty="0">
                <a:solidFill>
                  <a:srgbClr val="2E2E2E"/>
                </a:solidFill>
                <a:latin typeface="Gliker SemiBold"/>
              </a:rPr>
              <a:t>BEING OPEN WHEN THINGS GO WRONG</a:t>
            </a:r>
          </a:p>
        </p:txBody>
      </p:sp>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63489">
            <a:off x="12567658" y="5973809"/>
            <a:ext cx="3877022" cy="3877022"/>
          </a:xfrm>
          <a:prstGeom prst="rect">
            <a:avLst/>
          </a:prstGeom>
        </p:spPr>
      </p:pic>
      <p:pic>
        <p:nvPicPr>
          <p:cNvPr id="6" name="Picture 6"/>
          <p:cNvPicPr>
            <a:picLocks noChangeAspect="1"/>
          </p:cNvPicPr>
          <p:nvPr/>
        </p:nvPicPr>
        <p:blipFill>
          <a:blip r:embed="rId11"/>
          <a:srcRect l="925" t="22592" b="16078"/>
          <a:stretch>
            <a:fillRect/>
          </a:stretch>
        </p:blipFill>
        <p:spPr>
          <a:xfrm>
            <a:off x="7155363" y="336264"/>
            <a:ext cx="3977273" cy="1384871"/>
          </a:xfrm>
          <a:prstGeom prst="rect">
            <a:avLst/>
          </a:prstGeom>
        </p:spPr>
      </p:pic>
      <p:sp>
        <p:nvSpPr>
          <p:cNvPr id="7" name="TextBox 7"/>
          <p:cNvSpPr txBox="1"/>
          <p:nvPr/>
        </p:nvSpPr>
        <p:spPr>
          <a:xfrm rot="1263489">
            <a:off x="13077896" y="6351751"/>
            <a:ext cx="2907479" cy="3129780"/>
          </a:xfrm>
          <a:prstGeom prst="rect">
            <a:avLst/>
          </a:prstGeom>
        </p:spPr>
        <p:txBody>
          <a:bodyPr lIns="0" tIns="0" rIns="0" bIns="0" rtlCol="0" anchor="t">
            <a:spAutoFit/>
          </a:bodyPr>
          <a:lstStyle/>
          <a:p>
            <a:pPr marL="0" lvl="0" indent="0">
              <a:lnSpc>
                <a:spcPts val="3550"/>
              </a:lnSpc>
            </a:pPr>
            <a:r>
              <a:rPr lang="en-US" sz="2730">
                <a:solidFill>
                  <a:srgbClr val="FFFFFF"/>
                </a:solidFill>
                <a:latin typeface="Montserrat"/>
              </a:rPr>
              <a:t>Exploring the principles, importance and challenges of being open when things go wrong</a:t>
            </a:r>
          </a:p>
        </p:txBody>
      </p:sp>
      <p:pic>
        <p:nvPicPr>
          <p:cNvPr id="12" name="Audio 11">
            <a:hlinkClick r:id="" action="ppaction://media"/>
            <a:extLst>
              <a:ext uri="{FF2B5EF4-FFF2-40B4-BE49-F238E27FC236}">
                <a16:creationId xmlns:a16="http://schemas.microsoft.com/office/drawing/2014/main" id="{9762EB72-90A5-5CCB-EDAC-1567FBDCF5E6}"/>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177"/>
    </mc:Choice>
    <mc:Fallback>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6700" flipH="1">
            <a:off x="7294117" y="1708242"/>
            <a:ext cx="2919337" cy="1470616"/>
          </a:xfrm>
          <a:prstGeom prst="rect">
            <a:avLst/>
          </a:prstGeom>
        </p:spPr>
      </p:pic>
      <p:pic>
        <p:nvPicPr>
          <p:cNvPr id="3" name="Picture 3"/>
          <p:cNvPicPr>
            <a:picLocks noChangeAspect="1"/>
          </p:cNvPicPr>
          <p:nvPr/>
        </p:nvPicPr>
        <p:blipFill>
          <a:blip r:embed="rId7"/>
          <a:srcRect/>
          <a:stretch>
            <a:fillRect/>
          </a:stretch>
        </p:blipFill>
        <p:spPr>
          <a:xfrm>
            <a:off x="15003354" y="0"/>
            <a:ext cx="3284646" cy="910942"/>
          </a:xfrm>
          <a:prstGeom prst="rect">
            <a:avLst/>
          </a:prstGeom>
        </p:spPr>
      </p:pic>
      <p:pic>
        <p:nvPicPr>
          <p:cNvPr id="4" name="Picture 4"/>
          <p:cNvPicPr>
            <a:picLocks noChangeAspect="1"/>
          </p:cNvPicPr>
          <p:nvPr/>
        </p:nvPicPr>
        <p:blipFill>
          <a:blip r:embed="rId8"/>
          <a:srcRect/>
          <a:stretch>
            <a:fillRect/>
          </a:stretch>
        </p:blipFill>
        <p:spPr>
          <a:xfrm>
            <a:off x="1028700" y="3002187"/>
            <a:ext cx="6535604" cy="361092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29800" y="2498308"/>
            <a:ext cx="6931628" cy="6931628"/>
          </a:xfrm>
          <a:prstGeom prst="rect">
            <a:avLst/>
          </a:prstGeom>
        </p:spPr>
      </p:pic>
      <p:sp>
        <p:nvSpPr>
          <p:cNvPr id="6" name="TextBox 6"/>
          <p:cNvSpPr txBox="1"/>
          <p:nvPr/>
        </p:nvSpPr>
        <p:spPr>
          <a:xfrm>
            <a:off x="1666011" y="3721798"/>
            <a:ext cx="5260982" cy="2305050"/>
          </a:xfrm>
          <a:prstGeom prst="rect">
            <a:avLst/>
          </a:prstGeom>
        </p:spPr>
        <p:txBody>
          <a:bodyPr lIns="0" tIns="0" rIns="0" bIns="0" rtlCol="0" anchor="t">
            <a:spAutoFit/>
          </a:bodyPr>
          <a:lstStyle/>
          <a:p>
            <a:pPr algn="ctr">
              <a:lnSpc>
                <a:spcPts val="9119"/>
              </a:lnSpc>
              <a:spcBef>
                <a:spcPct val="0"/>
              </a:spcBef>
            </a:pPr>
            <a:r>
              <a:rPr lang="en-US" sz="7599">
                <a:solidFill>
                  <a:srgbClr val="000000"/>
                </a:solidFill>
                <a:latin typeface="Gliker SemiBold"/>
              </a:rPr>
              <a:t>DUTY OF CANDOUR</a:t>
            </a:r>
          </a:p>
        </p:txBody>
      </p:sp>
      <p:sp>
        <p:nvSpPr>
          <p:cNvPr id="7" name="TextBox 7"/>
          <p:cNvSpPr txBox="1"/>
          <p:nvPr/>
        </p:nvSpPr>
        <p:spPr>
          <a:xfrm>
            <a:off x="10140092" y="3514593"/>
            <a:ext cx="6505585" cy="4893776"/>
          </a:xfrm>
          <a:prstGeom prst="rect">
            <a:avLst/>
          </a:prstGeom>
        </p:spPr>
        <p:txBody>
          <a:bodyPr lIns="0" tIns="0" rIns="0" bIns="0" rtlCol="0" anchor="t">
            <a:spAutoFit/>
          </a:bodyPr>
          <a:lstStyle/>
          <a:p>
            <a:pPr algn="ctr">
              <a:lnSpc>
                <a:spcPts val="5453"/>
              </a:lnSpc>
              <a:spcBef>
                <a:spcPct val="0"/>
              </a:spcBef>
            </a:pPr>
            <a:r>
              <a:rPr lang="en-US" sz="4194" dirty="0">
                <a:solidFill>
                  <a:srgbClr val="000000"/>
                </a:solidFill>
                <a:latin typeface="Montserrat Semi-Bold"/>
              </a:rPr>
              <a:t>Our "ethical responsibility to be </a:t>
            </a:r>
            <a:r>
              <a:rPr lang="en-US" sz="4194" u="sng" dirty="0">
                <a:solidFill>
                  <a:srgbClr val="02447A"/>
                </a:solidFill>
                <a:latin typeface="Montserrat Semi-Bold Bold"/>
              </a:rPr>
              <a:t>open</a:t>
            </a:r>
            <a:r>
              <a:rPr lang="en-US" sz="4194" dirty="0">
                <a:solidFill>
                  <a:srgbClr val="000000"/>
                </a:solidFill>
                <a:latin typeface="Montserrat Semi-Bold"/>
              </a:rPr>
              <a:t> and</a:t>
            </a:r>
            <a:r>
              <a:rPr lang="en-US" sz="4194" dirty="0">
                <a:solidFill>
                  <a:srgbClr val="3F5896"/>
                </a:solidFill>
                <a:latin typeface="Montserrat Semi-Bold"/>
              </a:rPr>
              <a:t> </a:t>
            </a:r>
            <a:r>
              <a:rPr lang="en-US" sz="4194" u="sng" dirty="0">
                <a:solidFill>
                  <a:srgbClr val="3F5896"/>
                </a:solidFill>
                <a:latin typeface="Montserrat Semi-Bold Bold"/>
              </a:rPr>
              <a:t>honest</a:t>
            </a:r>
            <a:r>
              <a:rPr lang="en-US" sz="4194" dirty="0">
                <a:solidFill>
                  <a:srgbClr val="000000"/>
                </a:solidFill>
                <a:latin typeface="Montserrat Semi-Bold"/>
              </a:rPr>
              <a:t> with service users and (our) employers when things go wrong with a person’s care."</a:t>
            </a:r>
          </a:p>
        </p:txBody>
      </p:sp>
      <p:sp>
        <p:nvSpPr>
          <p:cNvPr id="8" name="TextBox 8"/>
          <p:cNvSpPr txBox="1"/>
          <p:nvPr/>
        </p:nvSpPr>
        <p:spPr>
          <a:xfrm>
            <a:off x="12033155" y="8677910"/>
            <a:ext cx="2524919"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(HCPC, 2022)</a:t>
            </a:r>
          </a:p>
        </p:txBody>
      </p:sp>
      <p:pic>
        <p:nvPicPr>
          <p:cNvPr id="10" name="Audio 9">
            <a:hlinkClick r:id="" action="ppaction://media"/>
            <a:extLst>
              <a:ext uri="{FF2B5EF4-FFF2-40B4-BE49-F238E27FC236}">
                <a16:creationId xmlns:a16="http://schemas.microsoft.com/office/drawing/2014/main" id="{33E77BAB-0A92-C417-AC2D-14BCBF5B6F3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6172" t="-162109" r="-326172" b="-162109"/>
          <a:stretch>
            <a:fillRect/>
          </a:stretch>
        </p:blipFill>
        <p:spPr>
          <a:xfrm>
            <a:off x="14473237" y="8139112"/>
            <a:ext cx="3057525" cy="1724025"/>
          </a:xfrm>
          <a:prstGeom prst="rect">
            <a:avLst/>
          </a:prstGeom>
        </p:spPr>
      </p:pic>
    </p:spTree>
  </p:cSld>
  <p:clrMapOvr>
    <a:masterClrMapping/>
  </p:clrMapOvr>
  <p:transition spd="slow" advTm="1881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591366" y="1748101"/>
            <a:ext cx="7889042" cy="1102650"/>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4" name="Group 4"/>
          <p:cNvGrpSpPr/>
          <p:nvPr/>
        </p:nvGrpSpPr>
        <p:grpSpPr>
          <a:xfrm>
            <a:off x="10040041" y="1748101"/>
            <a:ext cx="1102650" cy="11026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6" name="Group 6"/>
          <p:cNvGrpSpPr/>
          <p:nvPr/>
        </p:nvGrpSpPr>
        <p:grpSpPr>
          <a:xfrm>
            <a:off x="10591366" y="3325548"/>
            <a:ext cx="7889042" cy="1102650"/>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8" name="Group 8"/>
          <p:cNvGrpSpPr/>
          <p:nvPr/>
        </p:nvGrpSpPr>
        <p:grpSpPr>
          <a:xfrm>
            <a:off x="10040041" y="3325548"/>
            <a:ext cx="1102650" cy="11026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0" name="Group 10"/>
          <p:cNvGrpSpPr/>
          <p:nvPr/>
        </p:nvGrpSpPr>
        <p:grpSpPr>
          <a:xfrm>
            <a:off x="10591366" y="4808270"/>
            <a:ext cx="7889042" cy="1102650"/>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2" name="Group 12"/>
          <p:cNvGrpSpPr/>
          <p:nvPr/>
        </p:nvGrpSpPr>
        <p:grpSpPr>
          <a:xfrm>
            <a:off x="10040041" y="4808270"/>
            <a:ext cx="1102650" cy="11026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4" name="Group 14"/>
          <p:cNvGrpSpPr/>
          <p:nvPr/>
        </p:nvGrpSpPr>
        <p:grpSpPr>
          <a:xfrm>
            <a:off x="10591366" y="6385718"/>
            <a:ext cx="7889042" cy="1102650"/>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6" name="Group 16"/>
          <p:cNvGrpSpPr/>
          <p:nvPr/>
        </p:nvGrpSpPr>
        <p:grpSpPr>
          <a:xfrm>
            <a:off x="10040041" y="6385718"/>
            <a:ext cx="1102650" cy="11026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3539" y="957506"/>
            <a:ext cx="6487527" cy="637399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93539" y="5341010"/>
            <a:ext cx="7063035" cy="3980983"/>
          </a:xfrm>
          <a:prstGeom prst="rect">
            <a:avLst/>
          </a:prstGeom>
        </p:spPr>
      </p:pic>
      <p:grpSp>
        <p:nvGrpSpPr>
          <p:cNvPr id="20" name="Group 20"/>
          <p:cNvGrpSpPr/>
          <p:nvPr/>
        </p:nvGrpSpPr>
        <p:grpSpPr>
          <a:xfrm>
            <a:off x="10574473" y="7964618"/>
            <a:ext cx="7889042" cy="1102650"/>
            <a:chOff x="0" y="0"/>
            <a:chExt cx="3439540" cy="480744"/>
          </a:xfrm>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22" name="Group 22"/>
          <p:cNvGrpSpPr/>
          <p:nvPr/>
        </p:nvGrpSpPr>
        <p:grpSpPr>
          <a:xfrm>
            <a:off x="10023147" y="7964618"/>
            <a:ext cx="1102650" cy="11026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24" name="Picture 24"/>
          <p:cNvPicPr>
            <a:picLocks noChangeAspect="1"/>
          </p:cNvPicPr>
          <p:nvPr/>
        </p:nvPicPr>
        <p:blipFill>
          <a:blip r:embed="rId9"/>
          <a:srcRect/>
          <a:stretch>
            <a:fillRect/>
          </a:stretch>
        </p:blipFill>
        <p:spPr>
          <a:xfrm>
            <a:off x="15003354" y="37059"/>
            <a:ext cx="3284646" cy="910942"/>
          </a:xfrm>
          <a:prstGeom prst="rect">
            <a:avLst/>
          </a:prstGeom>
        </p:spPr>
      </p:pic>
      <p:sp>
        <p:nvSpPr>
          <p:cNvPr id="25" name="TextBox 25"/>
          <p:cNvSpPr txBox="1"/>
          <p:nvPr/>
        </p:nvSpPr>
        <p:spPr>
          <a:xfrm>
            <a:off x="11597622" y="204225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are HCPC standards?</a:t>
            </a:r>
          </a:p>
        </p:txBody>
      </p:sp>
      <p:sp>
        <p:nvSpPr>
          <p:cNvPr id="26" name="TextBox 26"/>
          <p:cNvSpPr txBox="1"/>
          <p:nvPr/>
        </p:nvSpPr>
        <p:spPr>
          <a:xfrm>
            <a:off x="10040041" y="201843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1</a:t>
            </a:r>
          </a:p>
        </p:txBody>
      </p:sp>
      <p:sp>
        <p:nvSpPr>
          <p:cNvPr id="27" name="TextBox 27"/>
          <p:cNvSpPr txBox="1"/>
          <p:nvPr/>
        </p:nvSpPr>
        <p:spPr>
          <a:xfrm>
            <a:off x="11597622" y="3619698"/>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is duty of candour?</a:t>
            </a:r>
          </a:p>
        </p:txBody>
      </p:sp>
      <p:sp>
        <p:nvSpPr>
          <p:cNvPr id="28" name="TextBox 28"/>
          <p:cNvSpPr txBox="1"/>
          <p:nvPr/>
        </p:nvSpPr>
        <p:spPr>
          <a:xfrm>
            <a:off x="10040041" y="359588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2</a:t>
            </a:r>
          </a:p>
        </p:txBody>
      </p:sp>
      <p:sp>
        <p:nvSpPr>
          <p:cNvPr id="29" name="TextBox 29"/>
          <p:cNvSpPr txBox="1"/>
          <p:nvPr/>
        </p:nvSpPr>
        <p:spPr>
          <a:xfrm>
            <a:off x="11597622" y="510242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Why is it important?</a:t>
            </a:r>
          </a:p>
        </p:txBody>
      </p:sp>
      <p:sp>
        <p:nvSpPr>
          <p:cNvPr id="30" name="TextBox 30"/>
          <p:cNvSpPr txBox="1"/>
          <p:nvPr/>
        </p:nvSpPr>
        <p:spPr>
          <a:xfrm>
            <a:off x="10040041" y="507860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3</a:t>
            </a:r>
          </a:p>
        </p:txBody>
      </p:sp>
      <p:sp>
        <p:nvSpPr>
          <p:cNvPr id="31" name="TextBox 31"/>
          <p:cNvSpPr txBox="1"/>
          <p:nvPr/>
        </p:nvSpPr>
        <p:spPr>
          <a:xfrm>
            <a:off x="11597622" y="6432218"/>
            <a:ext cx="5291418" cy="9810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How does it work in practice?</a:t>
            </a:r>
          </a:p>
        </p:txBody>
      </p:sp>
      <p:sp>
        <p:nvSpPr>
          <p:cNvPr id="32" name="TextBox 32"/>
          <p:cNvSpPr txBox="1"/>
          <p:nvPr/>
        </p:nvSpPr>
        <p:spPr>
          <a:xfrm>
            <a:off x="10040041" y="66560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4</a:t>
            </a:r>
          </a:p>
        </p:txBody>
      </p:sp>
      <p:sp>
        <p:nvSpPr>
          <p:cNvPr id="33" name="TextBox 33"/>
          <p:cNvSpPr txBox="1"/>
          <p:nvPr/>
        </p:nvSpPr>
        <p:spPr>
          <a:xfrm>
            <a:off x="11580728" y="8030169"/>
            <a:ext cx="5291418" cy="952500"/>
          </a:xfrm>
          <a:prstGeom prst="rect">
            <a:avLst/>
          </a:prstGeom>
        </p:spPr>
        <p:txBody>
          <a:bodyPr lIns="0" tIns="0" rIns="0" bIns="0" rtlCol="0" anchor="t">
            <a:spAutoFit/>
          </a:bodyPr>
          <a:lstStyle/>
          <a:p>
            <a:pPr marL="0" lvl="0" indent="0">
              <a:lnSpc>
                <a:spcPts val="3899"/>
              </a:lnSpc>
            </a:pPr>
            <a:r>
              <a:rPr lang="en-US" sz="2999">
                <a:solidFill>
                  <a:srgbClr val="FFFFFF"/>
                </a:solidFill>
                <a:latin typeface="Montserrat Bold"/>
              </a:rPr>
              <a:t>How can we overcome challenges?</a:t>
            </a:r>
          </a:p>
        </p:txBody>
      </p:sp>
      <p:sp>
        <p:nvSpPr>
          <p:cNvPr id="34" name="TextBox 34"/>
          <p:cNvSpPr txBox="1"/>
          <p:nvPr/>
        </p:nvSpPr>
        <p:spPr>
          <a:xfrm>
            <a:off x="10023147" y="82349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5</a:t>
            </a:r>
          </a:p>
        </p:txBody>
      </p:sp>
      <p:sp>
        <p:nvSpPr>
          <p:cNvPr id="35" name="TextBox 35"/>
          <p:cNvSpPr txBox="1"/>
          <p:nvPr/>
        </p:nvSpPr>
        <p:spPr>
          <a:xfrm>
            <a:off x="2549055" y="2574463"/>
            <a:ext cx="5333049" cy="2233808"/>
          </a:xfrm>
          <a:prstGeom prst="rect">
            <a:avLst/>
          </a:prstGeom>
        </p:spPr>
        <p:txBody>
          <a:bodyPr lIns="0" tIns="0" rIns="0" bIns="0" rtlCol="0" anchor="t">
            <a:spAutoFit/>
          </a:bodyPr>
          <a:lstStyle/>
          <a:p>
            <a:pPr algn="ctr">
              <a:lnSpc>
                <a:spcPts val="5797"/>
              </a:lnSpc>
            </a:pPr>
            <a:r>
              <a:rPr lang="en-US" sz="5797">
                <a:solidFill>
                  <a:srgbClr val="2E2E2E"/>
                </a:solidFill>
                <a:latin typeface="Gliker SemiBold"/>
              </a:rPr>
              <a:t>BEING OPEN WHEN THINGS GO WRONG</a:t>
            </a:r>
          </a:p>
        </p:txBody>
      </p:sp>
      <p:pic>
        <p:nvPicPr>
          <p:cNvPr id="43" name="Audio 42">
            <a:hlinkClick r:id="" action="ppaction://media"/>
            <a:extLst>
              <a:ext uri="{FF2B5EF4-FFF2-40B4-BE49-F238E27FC236}">
                <a16:creationId xmlns:a16="http://schemas.microsoft.com/office/drawing/2014/main" id="{A441B40E-CABF-3486-809B-96F860DD90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28200"/>
            <a:ext cx="406400" cy="406400"/>
          </a:xfrm>
          <a:prstGeom prst="rect">
            <a:avLst/>
          </a:prstGeom>
        </p:spPr>
      </p:pic>
    </p:spTree>
  </p:cSld>
  <p:clrMapOvr>
    <a:masterClrMapping/>
  </p:clrMapOvr>
  <p:transition spd="slow" advTm="743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3729739" y="4197987"/>
            <a:ext cx="13529561" cy="1891025"/>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4" name="Group 4"/>
          <p:cNvGrpSpPr/>
          <p:nvPr/>
        </p:nvGrpSpPr>
        <p:grpSpPr>
          <a:xfrm>
            <a:off x="2784226" y="4197987"/>
            <a:ext cx="1891025" cy="189102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sp>
        <p:nvSpPr>
          <p:cNvPr id="6" name="TextBox 6"/>
          <p:cNvSpPr txBox="1"/>
          <p:nvPr/>
        </p:nvSpPr>
        <p:spPr>
          <a:xfrm>
            <a:off x="5455449" y="4793399"/>
            <a:ext cx="9074684" cy="662102"/>
          </a:xfrm>
          <a:prstGeom prst="rect">
            <a:avLst/>
          </a:prstGeom>
        </p:spPr>
        <p:txBody>
          <a:bodyPr lIns="0" tIns="0" rIns="0" bIns="0" rtlCol="0" anchor="t">
            <a:spAutoFit/>
          </a:bodyPr>
          <a:lstStyle/>
          <a:p>
            <a:pPr marL="0" lvl="0" indent="0">
              <a:lnSpc>
                <a:spcPts val="5350"/>
              </a:lnSpc>
            </a:pPr>
            <a:r>
              <a:rPr lang="en-US" sz="4115">
                <a:solidFill>
                  <a:srgbClr val="FFFFFF"/>
                </a:solidFill>
                <a:latin typeface="Montserrat Bold"/>
              </a:rPr>
              <a:t>Why is it important?</a:t>
            </a:r>
          </a:p>
        </p:txBody>
      </p:sp>
      <p:sp>
        <p:nvSpPr>
          <p:cNvPr id="7" name="TextBox 7"/>
          <p:cNvSpPr txBox="1"/>
          <p:nvPr/>
        </p:nvSpPr>
        <p:spPr>
          <a:xfrm>
            <a:off x="2784226" y="4677947"/>
            <a:ext cx="1891025" cy="931106"/>
          </a:xfrm>
          <a:prstGeom prst="rect">
            <a:avLst/>
          </a:prstGeom>
        </p:spPr>
        <p:txBody>
          <a:bodyPr lIns="0" tIns="0" rIns="0" bIns="0" rtlCol="0" anchor="t">
            <a:spAutoFit/>
          </a:bodyPr>
          <a:lstStyle/>
          <a:p>
            <a:pPr algn="ctr">
              <a:lnSpc>
                <a:spcPts val="7408"/>
              </a:lnSpc>
            </a:pPr>
            <a:r>
              <a:rPr lang="en-US" sz="6173">
                <a:solidFill>
                  <a:srgbClr val="3F5896"/>
                </a:solidFill>
                <a:latin typeface="Gliker SemiBold"/>
              </a:rPr>
              <a:t>3</a:t>
            </a:r>
          </a:p>
        </p:txBody>
      </p:sp>
      <p:pic>
        <p:nvPicPr>
          <p:cNvPr id="8" name="Picture 8"/>
          <p:cNvPicPr>
            <a:picLocks noChangeAspect="1"/>
          </p:cNvPicPr>
          <p:nvPr/>
        </p:nvPicPr>
        <p:blipFill>
          <a:blip r:embed="rId5"/>
          <a:srcRect/>
          <a:stretch>
            <a:fillRect/>
          </a:stretch>
        </p:blipFill>
        <p:spPr>
          <a:xfrm>
            <a:off x="15003354" y="0"/>
            <a:ext cx="3284646" cy="910942"/>
          </a:xfrm>
          <a:prstGeom prst="rect">
            <a:avLst/>
          </a:prstGeom>
        </p:spPr>
      </p:pic>
      <p:pic>
        <p:nvPicPr>
          <p:cNvPr id="22" name="Audio 21">
            <a:hlinkClick r:id="" action="ppaction://media"/>
            <a:extLst>
              <a:ext uri="{FF2B5EF4-FFF2-40B4-BE49-F238E27FC236}">
                <a16:creationId xmlns:a16="http://schemas.microsoft.com/office/drawing/2014/main" id="{8B9FE5FC-FDD4-5A79-8364-6789E278EB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712">
        <p159:morph option="byObject"/>
      </p:transition>
    </mc:Choice>
    <mc:Fallback>
      <p:transition spd="slow" advTm="4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5003354" y="0"/>
            <a:ext cx="3284646" cy="91094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8265" y="455471"/>
            <a:ext cx="5402789" cy="50043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86747" y="455471"/>
            <a:ext cx="5402789" cy="500433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394" y="4253967"/>
            <a:ext cx="5402789" cy="5004333"/>
          </a:xfrm>
          <a:prstGeom prst="rect">
            <a:avLst/>
          </a:prstGeom>
        </p:spPr>
      </p:pic>
      <p:sp>
        <p:nvSpPr>
          <p:cNvPr id="6" name="TextBox 6"/>
          <p:cNvSpPr txBox="1"/>
          <p:nvPr/>
        </p:nvSpPr>
        <p:spPr>
          <a:xfrm>
            <a:off x="1500774" y="1909128"/>
            <a:ext cx="3852620" cy="2344839"/>
          </a:xfrm>
          <a:prstGeom prst="rect">
            <a:avLst/>
          </a:prstGeom>
        </p:spPr>
        <p:txBody>
          <a:bodyPr lIns="0" tIns="0" rIns="0" bIns="0" rtlCol="0" anchor="t">
            <a:spAutoFit/>
          </a:bodyPr>
          <a:lstStyle/>
          <a:p>
            <a:pPr algn="ctr">
              <a:lnSpc>
                <a:spcPts val="6204"/>
              </a:lnSpc>
            </a:pPr>
            <a:r>
              <a:rPr lang="en-US" sz="4431">
                <a:solidFill>
                  <a:srgbClr val="FFFFFF"/>
                </a:solidFill>
                <a:latin typeface="Gliker SemiBold"/>
              </a:rPr>
              <a:t>For service users and their carers</a:t>
            </a:r>
          </a:p>
        </p:txBody>
      </p:sp>
      <p:sp>
        <p:nvSpPr>
          <p:cNvPr id="7" name="TextBox 7"/>
          <p:cNvSpPr txBox="1"/>
          <p:nvPr/>
        </p:nvSpPr>
        <p:spPr>
          <a:xfrm>
            <a:off x="10661832" y="1515436"/>
            <a:ext cx="3852620" cy="3132222"/>
          </a:xfrm>
          <a:prstGeom prst="rect">
            <a:avLst/>
          </a:prstGeom>
        </p:spPr>
        <p:txBody>
          <a:bodyPr lIns="0" tIns="0" rIns="0" bIns="0" rtlCol="0" anchor="t">
            <a:spAutoFit/>
          </a:bodyPr>
          <a:lstStyle/>
          <a:p>
            <a:pPr algn="ctr">
              <a:lnSpc>
                <a:spcPts val="6204"/>
              </a:lnSpc>
            </a:pPr>
            <a:r>
              <a:rPr lang="en-US" sz="4431">
                <a:solidFill>
                  <a:srgbClr val="FFFFFF"/>
                </a:solidFill>
                <a:latin typeface="Gliker SemiBold"/>
              </a:rPr>
              <a:t>For you as an individual and a professional</a:t>
            </a:r>
          </a:p>
        </p:txBody>
      </p:sp>
      <p:sp>
        <p:nvSpPr>
          <p:cNvPr id="8" name="TextBox 8"/>
          <p:cNvSpPr txBox="1"/>
          <p:nvPr/>
        </p:nvSpPr>
        <p:spPr>
          <a:xfrm>
            <a:off x="6128478" y="5067300"/>
            <a:ext cx="3852620" cy="3638384"/>
          </a:xfrm>
          <a:prstGeom prst="rect">
            <a:avLst/>
          </a:prstGeom>
        </p:spPr>
        <p:txBody>
          <a:bodyPr lIns="0" tIns="0" rIns="0" bIns="0" rtlCol="0" anchor="t">
            <a:spAutoFit/>
          </a:bodyPr>
          <a:lstStyle/>
          <a:p>
            <a:pPr algn="ctr">
              <a:lnSpc>
                <a:spcPts val="5784"/>
              </a:lnSpc>
            </a:pPr>
            <a:r>
              <a:rPr lang="en-US" sz="4131">
                <a:solidFill>
                  <a:srgbClr val="FFFFFF"/>
                </a:solidFill>
                <a:latin typeface="Gliker SemiBold"/>
              </a:rPr>
              <a:t>For wider organisations and the healthcare system</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217503" y="3129172"/>
            <a:ext cx="4525942" cy="9051884"/>
          </a:xfrm>
          <a:prstGeom prst="rect">
            <a:avLst/>
          </a:prstGeom>
        </p:spPr>
      </p:pic>
      <p:pic>
        <p:nvPicPr>
          <p:cNvPr id="12" name="Audio 11">
            <a:hlinkClick r:id="" action="ppaction://media"/>
            <a:extLst>
              <a:ext uri="{FF2B5EF4-FFF2-40B4-BE49-F238E27FC236}">
                <a16:creationId xmlns:a16="http://schemas.microsoft.com/office/drawing/2014/main" id="{7A82AE74-6B68-DFA6-CA4D-20C29431C33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p:transition spd="slow" advTm="1693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0669" y="212764"/>
            <a:ext cx="10646663" cy="9861471"/>
          </a:xfrm>
          <a:prstGeom prst="rect">
            <a:avLst/>
          </a:prstGeom>
        </p:spPr>
      </p:pic>
      <p:sp>
        <p:nvSpPr>
          <p:cNvPr id="3" name="TextBox 3"/>
          <p:cNvSpPr txBox="1"/>
          <p:nvPr/>
        </p:nvSpPr>
        <p:spPr>
          <a:xfrm>
            <a:off x="5323258" y="3093569"/>
            <a:ext cx="7591920" cy="4604460"/>
          </a:xfrm>
          <a:prstGeom prst="rect">
            <a:avLst/>
          </a:prstGeom>
        </p:spPr>
        <p:txBody>
          <a:bodyPr lIns="0" tIns="0" rIns="0" bIns="0" rtlCol="0" anchor="t">
            <a:spAutoFit/>
          </a:bodyPr>
          <a:lstStyle/>
          <a:p>
            <a:pPr algn="ctr">
              <a:lnSpc>
                <a:spcPts val="12225"/>
              </a:lnSpc>
            </a:pPr>
            <a:r>
              <a:rPr lang="en-US" sz="8732" dirty="0">
                <a:solidFill>
                  <a:srgbClr val="FFFFFF"/>
                </a:solidFill>
                <a:latin typeface="Gliker SemiBold"/>
              </a:rPr>
              <a:t>For service users and their </a:t>
            </a:r>
            <a:r>
              <a:rPr lang="en-US" sz="8732" dirty="0" err="1">
                <a:solidFill>
                  <a:srgbClr val="FFFFFF"/>
                </a:solidFill>
                <a:latin typeface="Gliker SemiBold"/>
              </a:rPr>
              <a:t>carers</a:t>
            </a:r>
            <a:endParaRPr lang="en-US" sz="8732" dirty="0">
              <a:solidFill>
                <a:srgbClr val="FFFFFF"/>
              </a:solidFill>
              <a:latin typeface="Gliker SemiBold"/>
            </a:endParaRPr>
          </a:p>
        </p:txBody>
      </p:sp>
      <p:pic>
        <p:nvPicPr>
          <p:cNvPr id="5" name="Audio 4">
            <a:hlinkClick r:id="" action="ppaction://media"/>
            <a:extLst>
              <a:ext uri="{FF2B5EF4-FFF2-40B4-BE49-F238E27FC236}">
                <a16:creationId xmlns:a16="http://schemas.microsoft.com/office/drawing/2014/main" id="{50EDF1C9-A4A3-35F0-ECDF-70A7C83F38B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461">
        <p159:morph option="byObject"/>
      </p:transition>
    </mc:Choice>
    <mc:Fallback>
      <p:transition spd="slow" advTm="8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0669" y="212764"/>
            <a:ext cx="10646663" cy="9861471"/>
          </a:xfrm>
          <a:prstGeom prst="rect">
            <a:avLst/>
          </a:prstGeom>
        </p:spPr>
      </p:pic>
      <p:sp>
        <p:nvSpPr>
          <p:cNvPr id="3" name="TextBox 3"/>
          <p:cNvSpPr txBox="1"/>
          <p:nvPr/>
        </p:nvSpPr>
        <p:spPr>
          <a:xfrm>
            <a:off x="4800600" y="3543300"/>
            <a:ext cx="8073046" cy="3931782"/>
          </a:xfrm>
          <a:prstGeom prst="rect">
            <a:avLst/>
          </a:prstGeom>
        </p:spPr>
        <p:txBody>
          <a:bodyPr lIns="0" tIns="0" rIns="0" bIns="0" rtlCol="0" anchor="t">
            <a:spAutoFit/>
          </a:bodyPr>
          <a:lstStyle/>
          <a:p>
            <a:pPr marL="847311" lvl="1" indent="-423656" algn="ctr">
              <a:lnSpc>
                <a:spcPts val="5101"/>
              </a:lnSpc>
              <a:buFont typeface="Arial"/>
              <a:buChar char="•"/>
            </a:pPr>
            <a:r>
              <a:rPr lang="en-US" sz="5400" dirty="0">
                <a:solidFill>
                  <a:srgbClr val="FFFFFF"/>
                </a:solidFill>
                <a:latin typeface="Montserrat"/>
              </a:rPr>
              <a:t>Respect</a:t>
            </a:r>
          </a:p>
          <a:p>
            <a:pPr marL="847311" lvl="1" indent="-423656" algn="ctr">
              <a:lnSpc>
                <a:spcPts val="5101"/>
              </a:lnSpc>
              <a:buFont typeface="Arial"/>
              <a:buChar char="•"/>
            </a:pPr>
            <a:r>
              <a:rPr lang="en-US" sz="5400" dirty="0">
                <a:solidFill>
                  <a:srgbClr val="FFFFFF"/>
                </a:solidFill>
                <a:latin typeface="Montserrat"/>
              </a:rPr>
              <a:t>Involvement in care</a:t>
            </a:r>
          </a:p>
          <a:p>
            <a:pPr marL="847311" lvl="1" indent="-423656" algn="ctr">
              <a:lnSpc>
                <a:spcPts val="5101"/>
              </a:lnSpc>
              <a:buFont typeface="Arial"/>
              <a:buChar char="•"/>
            </a:pPr>
            <a:r>
              <a:rPr lang="en-US" sz="5400" dirty="0">
                <a:solidFill>
                  <a:srgbClr val="FFFFFF"/>
                </a:solidFill>
                <a:latin typeface="Montserrat"/>
              </a:rPr>
              <a:t>Trust and confidence</a:t>
            </a:r>
          </a:p>
          <a:p>
            <a:pPr marL="847311" lvl="1" indent="-423656" algn="ctr">
              <a:lnSpc>
                <a:spcPts val="5101"/>
              </a:lnSpc>
              <a:buFont typeface="Arial"/>
              <a:buChar char="•"/>
            </a:pPr>
            <a:r>
              <a:rPr lang="en-US" sz="5400" dirty="0">
                <a:solidFill>
                  <a:srgbClr val="FFFFFF"/>
                </a:solidFill>
                <a:latin typeface="Montserrat"/>
              </a:rPr>
              <a:t>Guidance and support</a:t>
            </a:r>
          </a:p>
        </p:txBody>
      </p:sp>
      <p:pic>
        <p:nvPicPr>
          <p:cNvPr id="9" name="Audio 8">
            <a:hlinkClick r:id="" action="ppaction://media"/>
            <a:extLst>
              <a:ext uri="{FF2B5EF4-FFF2-40B4-BE49-F238E27FC236}">
                <a16:creationId xmlns:a16="http://schemas.microsoft.com/office/drawing/2014/main" id="{B42D4C09-C5ED-C4D5-5C0E-BC9F34244AE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8097">
        <p159:morph option="byObject"/>
      </p:transition>
    </mc:Choice>
    <mc:Fallback>
      <p:transition spd="slow" advTm="38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5003354" y="0"/>
            <a:ext cx="3284646" cy="91094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8265" y="455471"/>
            <a:ext cx="5402789" cy="50043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86747" y="455471"/>
            <a:ext cx="5402789" cy="500433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394" y="4253967"/>
            <a:ext cx="5402789" cy="5004333"/>
          </a:xfrm>
          <a:prstGeom prst="rect">
            <a:avLst/>
          </a:prstGeom>
        </p:spPr>
      </p:pic>
      <p:sp>
        <p:nvSpPr>
          <p:cNvPr id="6" name="TextBox 6"/>
          <p:cNvSpPr txBox="1"/>
          <p:nvPr/>
        </p:nvSpPr>
        <p:spPr>
          <a:xfrm>
            <a:off x="1500774" y="1909128"/>
            <a:ext cx="3852620" cy="2344839"/>
          </a:xfrm>
          <a:prstGeom prst="rect">
            <a:avLst/>
          </a:prstGeom>
        </p:spPr>
        <p:txBody>
          <a:bodyPr lIns="0" tIns="0" rIns="0" bIns="0" rtlCol="0" anchor="t">
            <a:spAutoFit/>
          </a:bodyPr>
          <a:lstStyle/>
          <a:p>
            <a:pPr algn="ctr">
              <a:lnSpc>
                <a:spcPts val="6204"/>
              </a:lnSpc>
            </a:pPr>
            <a:r>
              <a:rPr lang="en-US" sz="4431">
                <a:solidFill>
                  <a:srgbClr val="FFFFFF"/>
                </a:solidFill>
                <a:latin typeface="Gliker SemiBold"/>
              </a:rPr>
              <a:t>For service users and their carers</a:t>
            </a:r>
          </a:p>
        </p:txBody>
      </p:sp>
      <p:sp>
        <p:nvSpPr>
          <p:cNvPr id="7" name="TextBox 7"/>
          <p:cNvSpPr txBox="1"/>
          <p:nvPr/>
        </p:nvSpPr>
        <p:spPr>
          <a:xfrm>
            <a:off x="10661832" y="1515436"/>
            <a:ext cx="3852620" cy="3132222"/>
          </a:xfrm>
          <a:prstGeom prst="rect">
            <a:avLst/>
          </a:prstGeom>
        </p:spPr>
        <p:txBody>
          <a:bodyPr lIns="0" tIns="0" rIns="0" bIns="0" rtlCol="0" anchor="t">
            <a:spAutoFit/>
          </a:bodyPr>
          <a:lstStyle/>
          <a:p>
            <a:pPr algn="ctr">
              <a:lnSpc>
                <a:spcPts val="6204"/>
              </a:lnSpc>
            </a:pPr>
            <a:r>
              <a:rPr lang="en-US" sz="4431">
                <a:solidFill>
                  <a:srgbClr val="FFFFFF"/>
                </a:solidFill>
                <a:latin typeface="Gliker SemiBold"/>
              </a:rPr>
              <a:t>For you as an individual and a professional</a:t>
            </a:r>
          </a:p>
        </p:txBody>
      </p:sp>
      <p:sp>
        <p:nvSpPr>
          <p:cNvPr id="8" name="TextBox 8"/>
          <p:cNvSpPr txBox="1"/>
          <p:nvPr/>
        </p:nvSpPr>
        <p:spPr>
          <a:xfrm>
            <a:off x="6128478" y="5067300"/>
            <a:ext cx="3852620" cy="3638384"/>
          </a:xfrm>
          <a:prstGeom prst="rect">
            <a:avLst/>
          </a:prstGeom>
        </p:spPr>
        <p:txBody>
          <a:bodyPr lIns="0" tIns="0" rIns="0" bIns="0" rtlCol="0" anchor="t">
            <a:spAutoFit/>
          </a:bodyPr>
          <a:lstStyle/>
          <a:p>
            <a:pPr algn="ctr">
              <a:lnSpc>
                <a:spcPts val="5784"/>
              </a:lnSpc>
            </a:pPr>
            <a:r>
              <a:rPr lang="en-US" sz="4131">
                <a:solidFill>
                  <a:srgbClr val="FFFFFF"/>
                </a:solidFill>
                <a:latin typeface="Gliker SemiBold"/>
              </a:rPr>
              <a:t>For wider organisations and the healthcare system</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217503" y="3129172"/>
            <a:ext cx="4525942" cy="9051884"/>
          </a:xfrm>
          <a:prstGeom prst="rect">
            <a:avLst/>
          </a:prstGeom>
        </p:spPr>
      </p:pic>
      <p:pic>
        <p:nvPicPr>
          <p:cNvPr id="36" name="Audio 35">
            <a:hlinkClick r:id="" action="ppaction://media"/>
            <a:extLst>
              <a:ext uri="{FF2B5EF4-FFF2-40B4-BE49-F238E27FC236}">
                <a16:creationId xmlns:a16="http://schemas.microsoft.com/office/drawing/2014/main" id="{BE58A1D9-61DC-4F1E-82DF-15F3C61E989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722">
        <p159:morph option="byObject"/>
      </p:transition>
    </mc:Choice>
    <mc:Fallback>
      <p:transition spd="slow" advTm="4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0669" y="212764"/>
            <a:ext cx="10646663" cy="9861471"/>
          </a:xfrm>
          <a:prstGeom prst="rect">
            <a:avLst/>
          </a:prstGeom>
        </p:spPr>
      </p:pic>
      <p:sp>
        <p:nvSpPr>
          <p:cNvPr id="3" name="TextBox 3"/>
          <p:cNvSpPr txBox="1"/>
          <p:nvPr/>
        </p:nvSpPr>
        <p:spPr>
          <a:xfrm>
            <a:off x="5348040" y="2286745"/>
            <a:ext cx="7591920" cy="6156066"/>
          </a:xfrm>
          <a:prstGeom prst="rect">
            <a:avLst/>
          </a:prstGeom>
        </p:spPr>
        <p:txBody>
          <a:bodyPr lIns="0" tIns="0" rIns="0" bIns="0" rtlCol="0" anchor="t">
            <a:spAutoFit/>
          </a:bodyPr>
          <a:lstStyle/>
          <a:p>
            <a:pPr algn="ctr">
              <a:lnSpc>
                <a:spcPts val="12225"/>
              </a:lnSpc>
            </a:pPr>
            <a:r>
              <a:rPr lang="en-US" sz="8732">
                <a:solidFill>
                  <a:srgbClr val="FFFFFF"/>
                </a:solidFill>
                <a:latin typeface="Gliker SemiBold"/>
              </a:rPr>
              <a:t>For you as an individual and a professional</a:t>
            </a:r>
          </a:p>
        </p:txBody>
      </p:sp>
      <p:pic>
        <p:nvPicPr>
          <p:cNvPr id="24" name="Audio 23">
            <a:hlinkClick r:id="" action="ppaction://media"/>
            <a:extLst>
              <a:ext uri="{FF2B5EF4-FFF2-40B4-BE49-F238E27FC236}">
                <a16:creationId xmlns:a16="http://schemas.microsoft.com/office/drawing/2014/main" id="{C28E86CA-34DB-606E-0462-30AF4386B3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503">
        <p159:morph option="byObject"/>
      </p:transition>
    </mc:Choice>
    <mc:Fallback>
      <p:transition spd="slow" advTm="4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0669" y="212764"/>
            <a:ext cx="10646663" cy="9861471"/>
          </a:xfrm>
          <a:prstGeom prst="rect">
            <a:avLst/>
          </a:prstGeom>
        </p:spPr>
      </p:pic>
      <p:sp>
        <p:nvSpPr>
          <p:cNvPr id="3" name="TextBox 3"/>
          <p:cNvSpPr txBox="1"/>
          <p:nvPr/>
        </p:nvSpPr>
        <p:spPr>
          <a:xfrm>
            <a:off x="5107477" y="4162461"/>
            <a:ext cx="8073046" cy="1962076"/>
          </a:xfrm>
          <a:prstGeom prst="rect">
            <a:avLst/>
          </a:prstGeom>
        </p:spPr>
        <p:txBody>
          <a:bodyPr lIns="0" tIns="0" rIns="0" bIns="0" rtlCol="0" anchor="t">
            <a:spAutoFit/>
          </a:bodyPr>
          <a:lstStyle/>
          <a:p>
            <a:pPr marL="847311" lvl="1" indent="-423656" algn="ctr">
              <a:lnSpc>
                <a:spcPts val="5101"/>
              </a:lnSpc>
              <a:buFont typeface="Arial"/>
              <a:buChar char="•"/>
            </a:pPr>
            <a:r>
              <a:rPr lang="en-US" sz="4800" dirty="0">
                <a:solidFill>
                  <a:srgbClr val="FFFFFF"/>
                </a:solidFill>
                <a:latin typeface="Montserrat"/>
              </a:rPr>
              <a:t>HCPC regulations</a:t>
            </a:r>
          </a:p>
          <a:p>
            <a:pPr marL="847311" lvl="1" indent="-423656" algn="ctr">
              <a:lnSpc>
                <a:spcPts val="5101"/>
              </a:lnSpc>
              <a:buFont typeface="Arial"/>
              <a:buChar char="•"/>
            </a:pPr>
            <a:r>
              <a:rPr lang="en-US" sz="4800" dirty="0">
                <a:solidFill>
                  <a:srgbClr val="FFFFFF"/>
                </a:solidFill>
                <a:latin typeface="Montserrat"/>
              </a:rPr>
              <a:t>Reflect and learn</a:t>
            </a:r>
          </a:p>
          <a:p>
            <a:pPr marL="847311" lvl="1" indent="-423656" algn="ctr">
              <a:lnSpc>
                <a:spcPts val="5101"/>
              </a:lnSpc>
              <a:buFont typeface="Arial"/>
              <a:buChar char="•"/>
            </a:pPr>
            <a:r>
              <a:rPr lang="en-US" sz="4800" dirty="0">
                <a:solidFill>
                  <a:srgbClr val="FFFFFF"/>
                </a:solidFill>
                <a:latin typeface="Montserrat"/>
              </a:rPr>
              <a:t>Honesty and integrity</a:t>
            </a:r>
          </a:p>
        </p:txBody>
      </p:sp>
      <p:pic>
        <p:nvPicPr>
          <p:cNvPr id="6" name="Audio 5">
            <a:hlinkClick r:id="" action="ppaction://media"/>
            <a:extLst>
              <a:ext uri="{FF2B5EF4-FFF2-40B4-BE49-F238E27FC236}">
                <a16:creationId xmlns:a16="http://schemas.microsoft.com/office/drawing/2014/main" id="{963876CC-2922-0863-26AE-A245525E3CD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848">
        <p159:morph option="byObject"/>
      </p:transition>
    </mc:Choice>
    <mc:Fallback>
      <p:transition spd="slow" advTm="28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5003354" y="0"/>
            <a:ext cx="3284646" cy="91094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8265" y="455471"/>
            <a:ext cx="5402789" cy="50043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86747" y="455471"/>
            <a:ext cx="5402789" cy="500433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3394" y="4253967"/>
            <a:ext cx="5402789" cy="5004333"/>
          </a:xfrm>
          <a:prstGeom prst="rect">
            <a:avLst/>
          </a:prstGeom>
        </p:spPr>
      </p:pic>
      <p:sp>
        <p:nvSpPr>
          <p:cNvPr id="6" name="TextBox 6"/>
          <p:cNvSpPr txBox="1"/>
          <p:nvPr/>
        </p:nvSpPr>
        <p:spPr>
          <a:xfrm>
            <a:off x="1500774" y="1909128"/>
            <a:ext cx="3852620" cy="2344839"/>
          </a:xfrm>
          <a:prstGeom prst="rect">
            <a:avLst/>
          </a:prstGeom>
        </p:spPr>
        <p:txBody>
          <a:bodyPr lIns="0" tIns="0" rIns="0" bIns="0" rtlCol="0" anchor="t">
            <a:spAutoFit/>
          </a:bodyPr>
          <a:lstStyle/>
          <a:p>
            <a:pPr algn="ctr">
              <a:lnSpc>
                <a:spcPts val="6204"/>
              </a:lnSpc>
            </a:pPr>
            <a:r>
              <a:rPr lang="en-US" sz="4431">
                <a:solidFill>
                  <a:srgbClr val="FFFFFF"/>
                </a:solidFill>
                <a:latin typeface="Gliker SemiBold"/>
              </a:rPr>
              <a:t>For service users and their carers</a:t>
            </a:r>
          </a:p>
        </p:txBody>
      </p:sp>
      <p:sp>
        <p:nvSpPr>
          <p:cNvPr id="7" name="TextBox 7"/>
          <p:cNvSpPr txBox="1"/>
          <p:nvPr/>
        </p:nvSpPr>
        <p:spPr>
          <a:xfrm>
            <a:off x="10661832" y="1515436"/>
            <a:ext cx="3852620" cy="3132222"/>
          </a:xfrm>
          <a:prstGeom prst="rect">
            <a:avLst/>
          </a:prstGeom>
        </p:spPr>
        <p:txBody>
          <a:bodyPr lIns="0" tIns="0" rIns="0" bIns="0" rtlCol="0" anchor="t">
            <a:spAutoFit/>
          </a:bodyPr>
          <a:lstStyle/>
          <a:p>
            <a:pPr algn="ctr">
              <a:lnSpc>
                <a:spcPts val="6204"/>
              </a:lnSpc>
            </a:pPr>
            <a:r>
              <a:rPr lang="en-US" sz="4431">
                <a:solidFill>
                  <a:srgbClr val="FFFFFF"/>
                </a:solidFill>
                <a:latin typeface="Gliker SemiBold"/>
              </a:rPr>
              <a:t>For you as an individual and a professional</a:t>
            </a:r>
          </a:p>
        </p:txBody>
      </p:sp>
      <p:sp>
        <p:nvSpPr>
          <p:cNvPr id="8" name="TextBox 8"/>
          <p:cNvSpPr txBox="1"/>
          <p:nvPr/>
        </p:nvSpPr>
        <p:spPr>
          <a:xfrm>
            <a:off x="6128478" y="5067300"/>
            <a:ext cx="3852620" cy="3638384"/>
          </a:xfrm>
          <a:prstGeom prst="rect">
            <a:avLst/>
          </a:prstGeom>
        </p:spPr>
        <p:txBody>
          <a:bodyPr lIns="0" tIns="0" rIns="0" bIns="0" rtlCol="0" anchor="t">
            <a:spAutoFit/>
          </a:bodyPr>
          <a:lstStyle/>
          <a:p>
            <a:pPr algn="ctr">
              <a:lnSpc>
                <a:spcPts val="5784"/>
              </a:lnSpc>
            </a:pPr>
            <a:r>
              <a:rPr lang="en-US" sz="4131">
                <a:solidFill>
                  <a:srgbClr val="FFFFFF"/>
                </a:solidFill>
                <a:latin typeface="Gliker SemiBold"/>
              </a:rPr>
              <a:t>For wider organisations and the healthcare system</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217503" y="3129172"/>
            <a:ext cx="4525942" cy="9051884"/>
          </a:xfrm>
          <a:prstGeom prst="rect">
            <a:avLst/>
          </a:prstGeom>
        </p:spPr>
      </p:pic>
      <p:pic>
        <p:nvPicPr>
          <p:cNvPr id="19" name="Audio 18">
            <a:hlinkClick r:id="" action="ppaction://media"/>
            <a:extLst>
              <a:ext uri="{FF2B5EF4-FFF2-40B4-BE49-F238E27FC236}">
                <a16:creationId xmlns:a16="http://schemas.microsoft.com/office/drawing/2014/main" id="{405B0488-05E8-CDFE-F859-3DDA24BB58F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26">
        <p159:morph option="byObject"/>
      </p:transition>
    </mc:Choice>
    <mc:Fallback>
      <p:transition spd="slow" advTm="3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591366" y="1748101"/>
            <a:ext cx="7889042" cy="1102650"/>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4" name="Group 4"/>
          <p:cNvGrpSpPr/>
          <p:nvPr/>
        </p:nvGrpSpPr>
        <p:grpSpPr>
          <a:xfrm>
            <a:off x="10040041" y="1748101"/>
            <a:ext cx="1102650" cy="11026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6" name="Group 6"/>
          <p:cNvGrpSpPr/>
          <p:nvPr/>
        </p:nvGrpSpPr>
        <p:grpSpPr>
          <a:xfrm>
            <a:off x="10591366" y="3325548"/>
            <a:ext cx="7889042" cy="1102650"/>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8" name="Group 8"/>
          <p:cNvGrpSpPr/>
          <p:nvPr/>
        </p:nvGrpSpPr>
        <p:grpSpPr>
          <a:xfrm>
            <a:off x="10040041" y="3325548"/>
            <a:ext cx="1102650" cy="11026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0" name="Group 10"/>
          <p:cNvGrpSpPr/>
          <p:nvPr/>
        </p:nvGrpSpPr>
        <p:grpSpPr>
          <a:xfrm>
            <a:off x="10591366" y="4808270"/>
            <a:ext cx="7889042" cy="1102650"/>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2" name="Group 12"/>
          <p:cNvGrpSpPr/>
          <p:nvPr/>
        </p:nvGrpSpPr>
        <p:grpSpPr>
          <a:xfrm>
            <a:off x="10040041" y="4808270"/>
            <a:ext cx="1102650" cy="11026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4" name="Group 14"/>
          <p:cNvGrpSpPr/>
          <p:nvPr/>
        </p:nvGrpSpPr>
        <p:grpSpPr>
          <a:xfrm>
            <a:off x="10591366" y="6385718"/>
            <a:ext cx="7889042" cy="1102650"/>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6" name="Group 16"/>
          <p:cNvGrpSpPr/>
          <p:nvPr/>
        </p:nvGrpSpPr>
        <p:grpSpPr>
          <a:xfrm>
            <a:off x="10040041" y="6385718"/>
            <a:ext cx="1102650" cy="11026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3539" y="957506"/>
            <a:ext cx="6487527" cy="637399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93539" y="5341010"/>
            <a:ext cx="7063035" cy="3980983"/>
          </a:xfrm>
          <a:prstGeom prst="rect">
            <a:avLst/>
          </a:prstGeom>
        </p:spPr>
      </p:pic>
      <p:grpSp>
        <p:nvGrpSpPr>
          <p:cNvPr id="20" name="Group 20"/>
          <p:cNvGrpSpPr/>
          <p:nvPr/>
        </p:nvGrpSpPr>
        <p:grpSpPr>
          <a:xfrm>
            <a:off x="10574473" y="7964618"/>
            <a:ext cx="7889042" cy="1102650"/>
            <a:chOff x="0" y="0"/>
            <a:chExt cx="3439540" cy="480744"/>
          </a:xfrm>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22" name="Group 22"/>
          <p:cNvGrpSpPr/>
          <p:nvPr/>
        </p:nvGrpSpPr>
        <p:grpSpPr>
          <a:xfrm>
            <a:off x="10023147" y="7964618"/>
            <a:ext cx="1102650" cy="11026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24" name="Picture 24"/>
          <p:cNvPicPr>
            <a:picLocks noChangeAspect="1"/>
          </p:cNvPicPr>
          <p:nvPr/>
        </p:nvPicPr>
        <p:blipFill>
          <a:blip r:embed="rId9"/>
          <a:srcRect/>
          <a:stretch>
            <a:fillRect/>
          </a:stretch>
        </p:blipFill>
        <p:spPr>
          <a:xfrm>
            <a:off x="15003354" y="37059"/>
            <a:ext cx="3284646" cy="910942"/>
          </a:xfrm>
          <a:prstGeom prst="rect">
            <a:avLst/>
          </a:prstGeom>
        </p:spPr>
      </p:pic>
      <p:sp>
        <p:nvSpPr>
          <p:cNvPr id="25" name="TextBox 25"/>
          <p:cNvSpPr txBox="1"/>
          <p:nvPr/>
        </p:nvSpPr>
        <p:spPr>
          <a:xfrm>
            <a:off x="2549055" y="2574463"/>
            <a:ext cx="5333049" cy="2233808"/>
          </a:xfrm>
          <a:prstGeom prst="rect">
            <a:avLst/>
          </a:prstGeom>
        </p:spPr>
        <p:txBody>
          <a:bodyPr lIns="0" tIns="0" rIns="0" bIns="0" rtlCol="0" anchor="t">
            <a:spAutoFit/>
          </a:bodyPr>
          <a:lstStyle/>
          <a:p>
            <a:pPr algn="ctr">
              <a:lnSpc>
                <a:spcPts val="5797"/>
              </a:lnSpc>
            </a:pPr>
            <a:r>
              <a:rPr lang="en-US" sz="5797">
                <a:solidFill>
                  <a:srgbClr val="2E2E2E"/>
                </a:solidFill>
                <a:latin typeface="Gliker SemiBold"/>
              </a:rPr>
              <a:t>BEING OPEN WHEN THINGS GO WRONG</a:t>
            </a:r>
          </a:p>
        </p:txBody>
      </p:sp>
      <p:sp>
        <p:nvSpPr>
          <p:cNvPr id="26" name="TextBox 26"/>
          <p:cNvSpPr txBox="1"/>
          <p:nvPr/>
        </p:nvSpPr>
        <p:spPr>
          <a:xfrm>
            <a:off x="11597622" y="204225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are HCPC standards?</a:t>
            </a:r>
          </a:p>
        </p:txBody>
      </p:sp>
      <p:sp>
        <p:nvSpPr>
          <p:cNvPr id="27" name="TextBox 27"/>
          <p:cNvSpPr txBox="1"/>
          <p:nvPr/>
        </p:nvSpPr>
        <p:spPr>
          <a:xfrm>
            <a:off x="10040041" y="201843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1</a:t>
            </a:r>
          </a:p>
        </p:txBody>
      </p:sp>
      <p:sp>
        <p:nvSpPr>
          <p:cNvPr id="28" name="TextBox 28"/>
          <p:cNvSpPr txBox="1"/>
          <p:nvPr/>
        </p:nvSpPr>
        <p:spPr>
          <a:xfrm>
            <a:off x="11597622" y="3619698"/>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is duty of candour?</a:t>
            </a:r>
          </a:p>
        </p:txBody>
      </p:sp>
      <p:sp>
        <p:nvSpPr>
          <p:cNvPr id="29" name="TextBox 29"/>
          <p:cNvSpPr txBox="1"/>
          <p:nvPr/>
        </p:nvSpPr>
        <p:spPr>
          <a:xfrm>
            <a:off x="10040041" y="359588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2</a:t>
            </a:r>
          </a:p>
        </p:txBody>
      </p:sp>
      <p:sp>
        <p:nvSpPr>
          <p:cNvPr id="30" name="TextBox 30"/>
          <p:cNvSpPr txBox="1"/>
          <p:nvPr/>
        </p:nvSpPr>
        <p:spPr>
          <a:xfrm>
            <a:off x="11597622" y="510242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Why is it important?</a:t>
            </a:r>
          </a:p>
        </p:txBody>
      </p:sp>
      <p:sp>
        <p:nvSpPr>
          <p:cNvPr id="31" name="TextBox 31"/>
          <p:cNvSpPr txBox="1"/>
          <p:nvPr/>
        </p:nvSpPr>
        <p:spPr>
          <a:xfrm>
            <a:off x="10040041" y="507860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3</a:t>
            </a:r>
          </a:p>
        </p:txBody>
      </p:sp>
      <p:sp>
        <p:nvSpPr>
          <p:cNvPr id="32" name="TextBox 32"/>
          <p:cNvSpPr txBox="1"/>
          <p:nvPr/>
        </p:nvSpPr>
        <p:spPr>
          <a:xfrm>
            <a:off x="11597622" y="6432218"/>
            <a:ext cx="5291418" cy="9810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How does it work in practice?</a:t>
            </a:r>
          </a:p>
        </p:txBody>
      </p:sp>
      <p:sp>
        <p:nvSpPr>
          <p:cNvPr id="33" name="TextBox 33"/>
          <p:cNvSpPr txBox="1"/>
          <p:nvPr/>
        </p:nvSpPr>
        <p:spPr>
          <a:xfrm>
            <a:off x="10040041" y="66560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4</a:t>
            </a:r>
          </a:p>
        </p:txBody>
      </p:sp>
      <p:sp>
        <p:nvSpPr>
          <p:cNvPr id="34" name="TextBox 34"/>
          <p:cNvSpPr txBox="1"/>
          <p:nvPr/>
        </p:nvSpPr>
        <p:spPr>
          <a:xfrm>
            <a:off x="11580728" y="8030169"/>
            <a:ext cx="5291418" cy="952500"/>
          </a:xfrm>
          <a:prstGeom prst="rect">
            <a:avLst/>
          </a:prstGeom>
        </p:spPr>
        <p:txBody>
          <a:bodyPr lIns="0" tIns="0" rIns="0" bIns="0" rtlCol="0" anchor="t">
            <a:spAutoFit/>
          </a:bodyPr>
          <a:lstStyle/>
          <a:p>
            <a:pPr marL="0" lvl="0" indent="0">
              <a:lnSpc>
                <a:spcPts val="3899"/>
              </a:lnSpc>
            </a:pPr>
            <a:r>
              <a:rPr lang="en-US" sz="2999">
                <a:solidFill>
                  <a:srgbClr val="FFFFFF"/>
                </a:solidFill>
                <a:latin typeface="Montserrat Bold"/>
              </a:rPr>
              <a:t>How can we overcome challenges?</a:t>
            </a:r>
          </a:p>
        </p:txBody>
      </p:sp>
      <p:sp>
        <p:nvSpPr>
          <p:cNvPr id="35" name="TextBox 35"/>
          <p:cNvSpPr txBox="1"/>
          <p:nvPr/>
        </p:nvSpPr>
        <p:spPr>
          <a:xfrm>
            <a:off x="10023147" y="82349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5</a:t>
            </a:r>
          </a:p>
        </p:txBody>
      </p:sp>
      <p:pic>
        <p:nvPicPr>
          <p:cNvPr id="38" name="Audio 37">
            <a:hlinkClick r:id="" action="ppaction://media"/>
            <a:extLst>
              <a:ext uri="{FF2B5EF4-FFF2-40B4-BE49-F238E27FC236}">
                <a16:creationId xmlns:a16="http://schemas.microsoft.com/office/drawing/2014/main" id="{A27288AC-D51C-3157-278E-36B71A6C8B1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027">
        <p159:morph option="byObject"/>
      </p:transition>
    </mc:Choice>
    <mc:Fallback>
      <p:transition spd="slow" advTm="19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0669" y="212764"/>
            <a:ext cx="10646663" cy="9861471"/>
          </a:xfrm>
          <a:prstGeom prst="rect">
            <a:avLst/>
          </a:prstGeom>
        </p:spPr>
      </p:pic>
      <p:sp>
        <p:nvSpPr>
          <p:cNvPr id="3" name="TextBox 3"/>
          <p:cNvSpPr txBox="1"/>
          <p:nvPr/>
        </p:nvSpPr>
        <p:spPr>
          <a:xfrm>
            <a:off x="5206846" y="1550627"/>
            <a:ext cx="7874308" cy="7707673"/>
          </a:xfrm>
          <a:prstGeom prst="rect">
            <a:avLst/>
          </a:prstGeom>
        </p:spPr>
        <p:txBody>
          <a:bodyPr lIns="0" tIns="0" rIns="0" bIns="0" rtlCol="0" anchor="t">
            <a:spAutoFit/>
          </a:bodyPr>
          <a:lstStyle/>
          <a:p>
            <a:pPr algn="ctr">
              <a:lnSpc>
                <a:spcPts val="12225"/>
              </a:lnSpc>
            </a:pPr>
            <a:r>
              <a:rPr lang="en-US" sz="8732">
                <a:solidFill>
                  <a:srgbClr val="FFFFFF"/>
                </a:solidFill>
                <a:latin typeface="Gliker SemiBold"/>
              </a:rPr>
              <a:t>For wider organisations and the healthcare system</a:t>
            </a:r>
          </a:p>
        </p:txBody>
      </p:sp>
      <p:pic>
        <p:nvPicPr>
          <p:cNvPr id="13" name="Audio 12">
            <a:hlinkClick r:id="" action="ppaction://media"/>
            <a:extLst>
              <a:ext uri="{FF2B5EF4-FFF2-40B4-BE49-F238E27FC236}">
                <a16:creationId xmlns:a16="http://schemas.microsoft.com/office/drawing/2014/main" id="{DE90A121-0138-AE73-E06B-1159B3011E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132">
        <p159:morph option="byObject"/>
      </p:transition>
    </mc:Choice>
    <mc:Fallback>
      <p:transition spd="slow" advTm="4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20669" y="212764"/>
            <a:ext cx="10646663" cy="9861471"/>
          </a:xfrm>
          <a:prstGeom prst="rect">
            <a:avLst/>
          </a:prstGeom>
        </p:spPr>
      </p:pic>
      <p:sp>
        <p:nvSpPr>
          <p:cNvPr id="3" name="TextBox 3"/>
          <p:cNvSpPr txBox="1"/>
          <p:nvPr/>
        </p:nvSpPr>
        <p:spPr>
          <a:xfrm>
            <a:off x="5107477" y="3822143"/>
            <a:ext cx="8073046" cy="2642711"/>
          </a:xfrm>
          <a:prstGeom prst="rect">
            <a:avLst/>
          </a:prstGeom>
        </p:spPr>
        <p:txBody>
          <a:bodyPr lIns="0" tIns="0" rIns="0" bIns="0" rtlCol="0" anchor="t">
            <a:spAutoFit/>
          </a:bodyPr>
          <a:lstStyle/>
          <a:p>
            <a:pPr marL="847311" lvl="1" indent="-423656" algn="ctr">
              <a:lnSpc>
                <a:spcPts val="5101"/>
              </a:lnSpc>
              <a:buFont typeface="Arial"/>
              <a:buChar char="•"/>
            </a:pPr>
            <a:r>
              <a:rPr lang="en-US" sz="6000" dirty="0">
                <a:solidFill>
                  <a:srgbClr val="FFFFFF"/>
                </a:solidFill>
                <a:latin typeface="Montserrat"/>
              </a:rPr>
              <a:t>Public trust</a:t>
            </a:r>
          </a:p>
          <a:p>
            <a:pPr marL="847311" lvl="1" indent="-423656" algn="ctr">
              <a:lnSpc>
                <a:spcPts val="5101"/>
              </a:lnSpc>
              <a:buFont typeface="Arial"/>
              <a:buChar char="•"/>
            </a:pPr>
            <a:r>
              <a:rPr lang="en-US" sz="6000" dirty="0">
                <a:solidFill>
                  <a:srgbClr val="FFFFFF"/>
                </a:solidFill>
                <a:latin typeface="Montserrat"/>
              </a:rPr>
              <a:t>Prevention</a:t>
            </a:r>
          </a:p>
          <a:p>
            <a:pPr marL="847311" lvl="1" indent="-423656" algn="ctr">
              <a:lnSpc>
                <a:spcPts val="5101"/>
              </a:lnSpc>
              <a:buFont typeface="Arial"/>
              <a:buChar char="•"/>
            </a:pPr>
            <a:r>
              <a:rPr lang="en-US" sz="6000" dirty="0">
                <a:solidFill>
                  <a:srgbClr val="FFFFFF"/>
                </a:solidFill>
                <a:latin typeface="Montserrat"/>
              </a:rPr>
              <a:t>Honest working environment</a:t>
            </a:r>
          </a:p>
        </p:txBody>
      </p:sp>
      <p:pic>
        <p:nvPicPr>
          <p:cNvPr id="11" name="Audio 10">
            <a:hlinkClick r:id="" action="ppaction://media"/>
            <a:extLst>
              <a:ext uri="{FF2B5EF4-FFF2-40B4-BE49-F238E27FC236}">
                <a16:creationId xmlns:a16="http://schemas.microsoft.com/office/drawing/2014/main" id="{FE7D6B1C-2056-39D7-5145-7F4E2AAE75F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1812">
        <p159:morph option="byObject"/>
      </p:transition>
    </mc:Choice>
    <mc:Fallback>
      <p:transition spd="slow" advTm="31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591366" y="1748101"/>
            <a:ext cx="7889042" cy="1102650"/>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4" name="Group 4"/>
          <p:cNvGrpSpPr/>
          <p:nvPr/>
        </p:nvGrpSpPr>
        <p:grpSpPr>
          <a:xfrm>
            <a:off x="10040041" y="1748101"/>
            <a:ext cx="1102650" cy="11026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6" name="Group 6"/>
          <p:cNvGrpSpPr/>
          <p:nvPr/>
        </p:nvGrpSpPr>
        <p:grpSpPr>
          <a:xfrm>
            <a:off x="10591366" y="3325548"/>
            <a:ext cx="7889042" cy="1102650"/>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8" name="Group 8"/>
          <p:cNvGrpSpPr/>
          <p:nvPr/>
        </p:nvGrpSpPr>
        <p:grpSpPr>
          <a:xfrm>
            <a:off x="10040041" y="3325548"/>
            <a:ext cx="1102650" cy="11026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0" name="Group 10"/>
          <p:cNvGrpSpPr/>
          <p:nvPr/>
        </p:nvGrpSpPr>
        <p:grpSpPr>
          <a:xfrm>
            <a:off x="10591366" y="4808270"/>
            <a:ext cx="7889042" cy="1102650"/>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12" name="Group 12"/>
          <p:cNvGrpSpPr/>
          <p:nvPr/>
        </p:nvGrpSpPr>
        <p:grpSpPr>
          <a:xfrm>
            <a:off x="10040041" y="4808270"/>
            <a:ext cx="1102650" cy="11026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4" name="Group 14"/>
          <p:cNvGrpSpPr/>
          <p:nvPr/>
        </p:nvGrpSpPr>
        <p:grpSpPr>
          <a:xfrm>
            <a:off x="10591366" y="6385718"/>
            <a:ext cx="7889042" cy="1102650"/>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6" name="Group 16"/>
          <p:cNvGrpSpPr/>
          <p:nvPr/>
        </p:nvGrpSpPr>
        <p:grpSpPr>
          <a:xfrm>
            <a:off x="10040041" y="6385718"/>
            <a:ext cx="1102650" cy="11026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3539" y="957506"/>
            <a:ext cx="6487527" cy="637399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93539" y="5341010"/>
            <a:ext cx="7063035" cy="3980983"/>
          </a:xfrm>
          <a:prstGeom prst="rect">
            <a:avLst/>
          </a:prstGeom>
        </p:spPr>
      </p:pic>
      <p:grpSp>
        <p:nvGrpSpPr>
          <p:cNvPr id="20" name="Group 20"/>
          <p:cNvGrpSpPr/>
          <p:nvPr/>
        </p:nvGrpSpPr>
        <p:grpSpPr>
          <a:xfrm>
            <a:off x="10574473" y="7964618"/>
            <a:ext cx="7889042" cy="1102650"/>
            <a:chOff x="0" y="0"/>
            <a:chExt cx="3439540" cy="480744"/>
          </a:xfrm>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22" name="Group 22"/>
          <p:cNvGrpSpPr/>
          <p:nvPr/>
        </p:nvGrpSpPr>
        <p:grpSpPr>
          <a:xfrm>
            <a:off x="10023147" y="7964618"/>
            <a:ext cx="1102650" cy="11026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24" name="Picture 24"/>
          <p:cNvPicPr>
            <a:picLocks noChangeAspect="1"/>
          </p:cNvPicPr>
          <p:nvPr/>
        </p:nvPicPr>
        <p:blipFill>
          <a:blip r:embed="rId9"/>
          <a:srcRect/>
          <a:stretch>
            <a:fillRect/>
          </a:stretch>
        </p:blipFill>
        <p:spPr>
          <a:xfrm>
            <a:off x="15003354" y="37059"/>
            <a:ext cx="3284646" cy="910942"/>
          </a:xfrm>
          <a:prstGeom prst="rect">
            <a:avLst/>
          </a:prstGeom>
        </p:spPr>
      </p:pic>
      <p:sp>
        <p:nvSpPr>
          <p:cNvPr id="25" name="TextBox 25"/>
          <p:cNvSpPr txBox="1"/>
          <p:nvPr/>
        </p:nvSpPr>
        <p:spPr>
          <a:xfrm>
            <a:off x="11597622" y="204225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are HCPC standards?</a:t>
            </a:r>
          </a:p>
        </p:txBody>
      </p:sp>
      <p:sp>
        <p:nvSpPr>
          <p:cNvPr id="26" name="TextBox 26"/>
          <p:cNvSpPr txBox="1"/>
          <p:nvPr/>
        </p:nvSpPr>
        <p:spPr>
          <a:xfrm>
            <a:off x="10040041" y="201843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1</a:t>
            </a:r>
          </a:p>
        </p:txBody>
      </p:sp>
      <p:sp>
        <p:nvSpPr>
          <p:cNvPr id="27" name="TextBox 27"/>
          <p:cNvSpPr txBox="1"/>
          <p:nvPr/>
        </p:nvSpPr>
        <p:spPr>
          <a:xfrm>
            <a:off x="11597622" y="3619698"/>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is duty of candour?</a:t>
            </a:r>
          </a:p>
        </p:txBody>
      </p:sp>
      <p:sp>
        <p:nvSpPr>
          <p:cNvPr id="28" name="TextBox 28"/>
          <p:cNvSpPr txBox="1"/>
          <p:nvPr/>
        </p:nvSpPr>
        <p:spPr>
          <a:xfrm>
            <a:off x="10040041" y="359588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2</a:t>
            </a:r>
          </a:p>
        </p:txBody>
      </p:sp>
      <p:sp>
        <p:nvSpPr>
          <p:cNvPr id="29" name="TextBox 29"/>
          <p:cNvSpPr txBox="1"/>
          <p:nvPr/>
        </p:nvSpPr>
        <p:spPr>
          <a:xfrm>
            <a:off x="11597622" y="510242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Why is it important?</a:t>
            </a:r>
          </a:p>
        </p:txBody>
      </p:sp>
      <p:sp>
        <p:nvSpPr>
          <p:cNvPr id="30" name="TextBox 30"/>
          <p:cNvSpPr txBox="1"/>
          <p:nvPr/>
        </p:nvSpPr>
        <p:spPr>
          <a:xfrm>
            <a:off x="10040041" y="507860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3</a:t>
            </a:r>
          </a:p>
        </p:txBody>
      </p:sp>
      <p:sp>
        <p:nvSpPr>
          <p:cNvPr id="31" name="TextBox 31"/>
          <p:cNvSpPr txBox="1"/>
          <p:nvPr/>
        </p:nvSpPr>
        <p:spPr>
          <a:xfrm>
            <a:off x="11597622" y="6432218"/>
            <a:ext cx="5291418" cy="9810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How does it work in practice?</a:t>
            </a:r>
          </a:p>
        </p:txBody>
      </p:sp>
      <p:sp>
        <p:nvSpPr>
          <p:cNvPr id="32" name="TextBox 32"/>
          <p:cNvSpPr txBox="1"/>
          <p:nvPr/>
        </p:nvSpPr>
        <p:spPr>
          <a:xfrm>
            <a:off x="10040041" y="66560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4</a:t>
            </a:r>
          </a:p>
        </p:txBody>
      </p:sp>
      <p:sp>
        <p:nvSpPr>
          <p:cNvPr id="33" name="TextBox 33"/>
          <p:cNvSpPr txBox="1"/>
          <p:nvPr/>
        </p:nvSpPr>
        <p:spPr>
          <a:xfrm>
            <a:off x="11580728" y="8030169"/>
            <a:ext cx="5291418" cy="952500"/>
          </a:xfrm>
          <a:prstGeom prst="rect">
            <a:avLst/>
          </a:prstGeom>
        </p:spPr>
        <p:txBody>
          <a:bodyPr lIns="0" tIns="0" rIns="0" bIns="0" rtlCol="0" anchor="t">
            <a:spAutoFit/>
          </a:bodyPr>
          <a:lstStyle/>
          <a:p>
            <a:pPr marL="0" lvl="0" indent="0">
              <a:lnSpc>
                <a:spcPts val="3899"/>
              </a:lnSpc>
            </a:pPr>
            <a:r>
              <a:rPr lang="en-US" sz="2999">
                <a:solidFill>
                  <a:srgbClr val="FFFFFF"/>
                </a:solidFill>
                <a:latin typeface="Montserrat Bold"/>
              </a:rPr>
              <a:t>How can we overcome challenges?</a:t>
            </a:r>
          </a:p>
        </p:txBody>
      </p:sp>
      <p:sp>
        <p:nvSpPr>
          <p:cNvPr id="34" name="TextBox 34"/>
          <p:cNvSpPr txBox="1"/>
          <p:nvPr/>
        </p:nvSpPr>
        <p:spPr>
          <a:xfrm>
            <a:off x="10023147" y="82349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5</a:t>
            </a:r>
          </a:p>
        </p:txBody>
      </p:sp>
      <p:sp>
        <p:nvSpPr>
          <p:cNvPr id="35" name="TextBox 35"/>
          <p:cNvSpPr txBox="1"/>
          <p:nvPr/>
        </p:nvSpPr>
        <p:spPr>
          <a:xfrm>
            <a:off x="2549055" y="2574463"/>
            <a:ext cx="5333049" cy="2233808"/>
          </a:xfrm>
          <a:prstGeom prst="rect">
            <a:avLst/>
          </a:prstGeom>
        </p:spPr>
        <p:txBody>
          <a:bodyPr lIns="0" tIns="0" rIns="0" bIns="0" rtlCol="0" anchor="t">
            <a:spAutoFit/>
          </a:bodyPr>
          <a:lstStyle/>
          <a:p>
            <a:pPr algn="ctr">
              <a:lnSpc>
                <a:spcPts val="5797"/>
              </a:lnSpc>
            </a:pPr>
            <a:r>
              <a:rPr lang="en-US" sz="5797">
                <a:solidFill>
                  <a:srgbClr val="2E2E2E"/>
                </a:solidFill>
                <a:latin typeface="Gliker SemiBold"/>
              </a:rPr>
              <a:t>BEING OPEN WHEN THINGS GO WRONG</a:t>
            </a:r>
          </a:p>
        </p:txBody>
      </p:sp>
      <p:pic>
        <p:nvPicPr>
          <p:cNvPr id="65" name="Audio 64">
            <a:hlinkClick r:id="" action="ppaction://media"/>
            <a:extLst>
              <a:ext uri="{FF2B5EF4-FFF2-40B4-BE49-F238E27FC236}">
                <a16:creationId xmlns:a16="http://schemas.microsoft.com/office/drawing/2014/main" id="{9E3A07B9-52B2-24AC-2493-10121760F80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p:transition spd="slow" advTm="461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3729739" y="4197987"/>
            <a:ext cx="13529561" cy="1891025"/>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4" name="Group 4"/>
          <p:cNvGrpSpPr/>
          <p:nvPr/>
        </p:nvGrpSpPr>
        <p:grpSpPr>
          <a:xfrm>
            <a:off x="2784226" y="4197987"/>
            <a:ext cx="1891025" cy="189102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sp>
        <p:nvSpPr>
          <p:cNvPr id="6" name="TextBox 6"/>
          <p:cNvSpPr txBox="1"/>
          <p:nvPr/>
        </p:nvSpPr>
        <p:spPr>
          <a:xfrm>
            <a:off x="5455449" y="4793399"/>
            <a:ext cx="9074684" cy="662102"/>
          </a:xfrm>
          <a:prstGeom prst="rect">
            <a:avLst/>
          </a:prstGeom>
        </p:spPr>
        <p:txBody>
          <a:bodyPr lIns="0" tIns="0" rIns="0" bIns="0" rtlCol="0" anchor="t">
            <a:spAutoFit/>
          </a:bodyPr>
          <a:lstStyle/>
          <a:p>
            <a:pPr marL="0" lvl="0" indent="0">
              <a:lnSpc>
                <a:spcPts val="5350"/>
              </a:lnSpc>
            </a:pPr>
            <a:r>
              <a:rPr lang="en-US" sz="4115">
                <a:solidFill>
                  <a:srgbClr val="FFFFFF"/>
                </a:solidFill>
                <a:latin typeface="Montserrat Bold"/>
              </a:rPr>
              <a:t>How does it work in practice?</a:t>
            </a:r>
          </a:p>
        </p:txBody>
      </p:sp>
      <p:sp>
        <p:nvSpPr>
          <p:cNvPr id="7" name="TextBox 7"/>
          <p:cNvSpPr txBox="1"/>
          <p:nvPr/>
        </p:nvSpPr>
        <p:spPr>
          <a:xfrm>
            <a:off x="2784226" y="4677947"/>
            <a:ext cx="1891025" cy="931106"/>
          </a:xfrm>
          <a:prstGeom prst="rect">
            <a:avLst/>
          </a:prstGeom>
        </p:spPr>
        <p:txBody>
          <a:bodyPr lIns="0" tIns="0" rIns="0" bIns="0" rtlCol="0" anchor="t">
            <a:spAutoFit/>
          </a:bodyPr>
          <a:lstStyle/>
          <a:p>
            <a:pPr algn="ctr">
              <a:lnSpc>
                <a:spcPts val="7408"/>
              </a:lnSpc>
            </a:pPr>
            <a:r>
              <a:rPr lang="en-US" sz="6173">
                <a:solidFill>
                  <a:srgbClr val="3F5896"/>
                </a:solidFill>
                <a:latin typeface="Gliker SemiBold"/>
              </a:rPr>
              <a:t>4</a:t>
            </a:r>
          </a:p>
        </p:txBody>
      </p:sp>
      <p:pic>
        <p:nvPicPr>
          <p:cNvPr id="8" name="Picture 8"/>
          <p:cNvPicPr>
            <a:picLocks noChangeAspect="1"/>
          </p:cNvPicPr>
          <p:nvPr/>
        </p:nvPicPr>
        <p:blipFill>
          <a:blip r:embed="rId5"/>
          <a:srcRect/>
          <a:stretch>
            <a:fillRect/>
          </a:stretch>
        </p:blipFill>
        <p:spPr>
          <a:xfrm>
            <a:off x="15003354" y="0"/>
            <a:ext cx="3284646" cy="910942"/>
          </a:xfrm>
          <a:prstGeom prst="rect">
            <a:avLst/>
          </a:prstGeom>
        </p:spPr>
      </p:pic>
      <p:pic>
        <p:nvPicPr>
          <p:cNvPr id="32" name="Audio 31">
            <a:hlinkClick r:id="" action="ppaction://media"/>
            <a:extLst>
              <a:ext uri="{FF2B5EF4-FFF2-40B4-BE49-F238E27FC236}">
                <a16:creationId xmlns:a16="http://schemas.microsoft.com/office/drawing/2014/main" id="{19347D49-C633-6808-40A8-494EA0ACB1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606">
        <p159:morph option="byObject"/>
      </p:transition>
    </mc:Choice>
    <mc:Fallback>
      <p:transition spd="slow" advTm="4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27850">
            <a:off x="2004710" y="757525"/>
            <a:ext cx="6527288" cy="5922030"/>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3241" y="5192882"/>
            <a:ext cx="5888466" cy="5438802"/>
          </a:xfrm>
          <a:prstGeom prst="rect">
            <a:avLst/>
          </a:prstGeom>
        </p:spPr>
      </p:pic>
      <p:sp>
        <p:nvSpPr>
          <p:cNvPr id="4" name="TextBox 4"/>
          <p:cNvSpPr txBox="1"/>
          <p:nvPr/>
        </p:nvSpPr>
        <p:spPr>
          <a:xfrm rot="-822644">
            <a:off x="1967494" y="1907787"/>
            <a:ext cx="5272949" cy="899788"/>
          </a:xfrm>
          <a:prstGeom prst="rect">
            <a:avLst/>
          </a:prstGeom>
        </p:spPr>
        <p:txBody>
          <a:bodyPr lIns="0" tIns="0" rIns="0" bIns="0" rtlCol="0" anchor="t">
            <a:spAutoFit/>
          </a:bodyPr>
          <a:lstStyle/>
          <a:p>
            <a:pPr algn="ctr">
              <a:lnSpc>
                <a:spcPts val="6743"/>
              </a:lnSpc>
            </a:pPr>
            <a:r>
              <a:rPr lang="en-US" sz="6743">
                <a:solidFill>
                  <a:srgbClr val="2E2E2E"/>
                </a:solidFill>
                <a:latin typeface="Gliker SemiBold"/>
              </a:rPr>
              <a:t>REFLECT:</a:t>
            </a:r>
          </a:p>
        </p:txBody>
      </p:sp>
      <p:sp>
        <p:nvSpPr>
          <p:cNvPr id="5" name="TextBox 5"/>
          <p:cNvSpPr txBox="1"/>
          <p:nvPr/>
        </p:nvSpPr>
        <p:spPr>
          <a:xfrm rot="-862428">
            <a:off x="2528790" y="2669328"/>
            <a:ext cx="5959657" cy="3723512"/>
          </a:xfrm>
          <a:prstGeom prst="rect">
            <a:avLst/>
          </a:prstGeom>
        </p:spPr>
        <p:txBody>
          <a:bodyPr lIns="0" tIns="0" rIns="0" bIns="0" rtlCol="0" anchor="t">
            <a:spAutoFit/>
          </a:bodyPr>
          <a:lstStyle/>
          <a:p>
            <a:pPr algn="ctr">
              <a:lnSpc>
                <a:spcPts val="3717"/>
              </a:lnSpc>
            </a:pPr>
            <a:r>
              <a:rPr lang="en-US" sz="2655">
                <a:solidFill>
                  <a:srgbClr val="2E2E2E"/>
                </a:solidFill>
                <a:latin typeface="Open Sans Light Bold"/>
              </a:rPr>
              <a:t>Imagine you are a student healthcare professional on placement with your practice educator (PE). You take on a task you are not confident in and make a mistake which causes harm to your service user. </a:t>
            </a:r>
          </a:p>
          <a:p>
            <a:pPr algn="ctr">
              <a:lnSpc>
                <a:spcPts val="3717"/>
              </a:lnSpc>
            </a:pPr>
            <a:r>
              <a:rPr lang="en-US" sz="2655">
                <a:solidFill>
                  <a:srgbClr val="2E2E2E"/>
                </a:solidFill>
                <a:latin typeface="Open Sans Light Bold"/>
              </a:rPr>
              <a:t>What do you do?</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000" y="3718540"/>
            <a:ext cx="3729996" cy="372999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29304" y="1028700"/>
            <a:ext cx="3729996" cy="372999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29304" y="6071257"/>
            <a:ext cx="3729996" cy="3729996"/>
          </a:xfrm>
          <a:prstGeom prst="rect">
            <a:avLst/>
          </a:prstGeom>
        </p:spPr>
      </p:pic>
      <p:sp>
        <p:nvSpPr>
          <p:cNvPr id="9" name="TextBox 9"/>
          <p:cNvSpPr txBox="1"/>
          <p:nvPr/>
        </p:nvSpPr>
        <p:spPr>
          <a:xfrm>
            <a:off x="9430435" y="4494677"/>
            <a:ext cx="3154334" cy="3242969"/>
          </a:xfrm>
          <a:prstGeom prst="rect">
            <a:avLst/>
          </a:prstGeom>
        </p:spPr>
        <p:txBody>
          <a:bodyPr lIns="0" tIns="0" rIns="0" bIns="0" rtlCol="0" anchor="t">
            <a:spAutoFit/>
          </a:bodyPr>
          <a:lstStyle/>
          <a:p>
            <a:pPr algn="ctr">
              <a:lnSpc>
                <a:spcPts val="2903"/>
              </a:lnSpc>
            </a:pPr>
            <a:r>
              <a:rPr lang="en-US" sz="2074" dirty="0">
                <a:solidFill>
                  <a:srgbClr val="FFFFFF"/>
                </a:solidFill>
                <a:latin typeface="Montserrat Semi-Bold"/>
              </a:rPr>
              <a:t>Acknowledge your mistake and </a:t>
            </a:r>
            <a:r>
              <a:rPr lang="en-US" sz="2074" dirty="0" err="1">
                <a:solidFill>
                  <a:srgbClr val="FFFFFF"/>
                </a:solidFill>
                <a:latin typeface="Montserrat Semi-Bold"/>
              </a:rPr>
              <a:t>apologise</a:t>
            </a:r>
            <a:r>
              <a:rPr lang="en-US" sz="2074" dirty="0">
                <a:solidFill>
                  <a:srgbClr val="FFFFFF"/>
                </a:solidFill>
                <a:latin typeface="Montserrat Semi-Bold"/>
              </a:rPr>
              <a:t> to the service user in the moment, explaining how you are going to rectify the issue and get advice from your PE</a:t>
            </a:r>
          </a:p>
          <a:p>
            <a:pPr algn="ctr">
              <a:lnSpc>
                <a:spcPts val="2903"/>
              </a:lnSpc>
            </a:pPr>
            <a:endParaRPr lang="en-US" sz="2074" dirty="0">
              <a:solidFill>
                <a:srgbClr val="FFFFFF"/>
              </a:solidFill>
              <a:latin typeface="Montserrat Semi-Bold"/>
            </a:endParaRPr>
          </a:p>
        </p:txBody>
      </p:sp>
      <p:sp>
        <p:nvSpPr>
          <p:cNvPr id="10" name="TextBox 10"/>
          <p:cNvSpPr txBox="1"/>
          <p:nvPr/>
        </p:nvSpPr>
        <p:spPr>
          <a:xfrm>
            <a:off x="10781638" y="3702196"/>
            <a:ext cx="454720" cy="830581"/>
          </a:xfrm>
          <a:prstGeom prst="rect">
            <a:avLst/>
          </a:prstGeom>
        </p:spPr>
        <p:txBody>
          <a:bodyPr lIns="0" tIns="0" rIns="0" bIns="0" rtlCol="0" anchor="t">
            <a:spAutoFit/>
          </a:bodyPr>
          <a:lstStyle/>
          <a:p>
            <a:pPr algn="ctr">
              <a:lnSpc>
                <a:spcPts val="6629"/>
              </a:lnSpc>
              <a:spcBef>
                <a:spcPct val="0"/>
              </a:spcBef>
            </a:pPr>
            <a:r>
              <a:rPr lang="en-US" sz="5099">
                <a:solidFill>
                  <a:srgbClr val="FFFFFF"/>
                </a:solidFill>
                <a:latin typeface="Gliker SemiBold"/>
              </a:rPr>
              <a:t>B</a:t>
            </a:r>
          </a:p>
        </p:txBody>
      </p:sp>
      <p:sp>
        <p:nvSpPr>
          <p:cNvPr id="11" name="TextBox 11"/>
          <p:cNvSpPr txBox="1"/>
          <p:nvPr/>
        </p:nvSpPr>
        <p:spPr>
          <a:xfrm>
            <a:off x="13818531" y="2005179"/>
            <a:ext cx="3154334" cy="2733193"/>
          </a:xfrm>
          <a:prstGeom prst="rect">
            <a:avLst/>
          </a:prstGeom>
        </p:spPr>
        <p:txBody>
          <a:bodyPr lIns="0" tIns="0" rIns="0" bIns="0" rtlCol="0" anchor="t">
            <a:spAutoFit/>
          </a:bodyPr>
          <a:lstStyle/>
          <a:p>
            <a:pPr algn="ctr">
              <a:lnSpc>
                <a:spcPts val="3043"/>
              </a:lnSpc>
            </a:pPr>
            <a:r>
              <a:rPr lang="en-US" sz="2174" dirty="0">
                <a:solidFill>
                  <a:srgbClr val="FFFFFF"/>
                </a:solidFill>
                <a:latin typeface="Montserrat Semi-Bold"/>
              </a:rPr>
              <a:t>Remain calm and ignore the mistake in front of the patient, explain the mistake to your PE and ask that they don’t tell anyone else</a:t>
            </a:r>
          </a:p>
          <a:p>
            <a:pPr algn="ctr">
              <a:lnSpc>
                <a:spcPts val="243"/>
              </a:lnSpc>
            </a:pPr>
            <a:endParaRPr lang="en-US" sz="2174" dirty="0">
              <a:solidFill>
                <a:srgbClr val="FFFFFF"/>
              </a:solidFill>
              <a:latin typeface="Montserrat Semi-Bold"/>
            </a:endParaRPr>
          </a:p>
        </p:txBody>
      </p:sp>
      <p:sp>
        <p:nvSpPr>
          <p:cNvPr id="12" name="TextBox 12"/>
          <p:cNvSpPr txBox="1"/>
          <p:nvPr/>
        </p:nvSpPr>
        <p:spPr>
          <a:xfrm>
            <a:off x="15159607" y="1016934"/>
            <a:ext cx="472182" cy="830581"/>
          </a:xfrm>
          <a:prstGeom prst="rect">
            <a:avLst/>
          </a:prstGeom>
        </p:spPr>
        <p:txBody>
          <a:bodyPr lIns="0" tIns="0" rIns="0" bIns="0" rtlCol="0" anchor="t">
            <a:spAutoFit/>
          </a:bodyPr>
          <a:lstStyle/>
          <a:p>
            <a:pPr algn="ctr">
              <a:lnSpc>
                <a:spcPts val="6629"/>
              </a:lnSpc>
              <a:spcBef>
                <a:spcPct val="0"/>
              </a:spcBef>
            </a:pPr>
            <a:r>
              <a:rPr lang="en-US" sz="5099">
                <a:solidFill>
                  <a:srgbClr val="FFFFFF"/>
                </a:solidFill>
                <a:latin typeface="Gliker SemiBold"/>
              </a:rPr>
              <a:t>A</a:t>
            </a:r>
          </a:p>
        </p:txBody>
      </p:sp>
      <p:sp>
        <p:nvSpPr>
          <p:cNvPr id="13" name="TextBox 13"/>
          <p:cNvSpPr txBox="1"/>
          <p:nvPr/>
        </p:nvSpPr>
        <p:spPr>
          <a:xfrm>
            <a:off x="15172902" y="6055690"/>
            <a:ext cx="445591" cy="830581"/>
          </a:xfrm>
          <a:prstGeom prst="rect">
            <a:avLst/>
          </a:prstGeom>
        </p:spPr>
        <p:txBody>
          <a:bodyPr lIns="0" tIns="0" rIns="0" bIns="0" rtlCol="0" anchor="t">
            <a:spAutoFit/>
          </a:bodyPr>
          <a:lstStyle/>
          <a:p>
            <a:pPr algn="ctr">
              <a:lnSpc>
                <a:spcPts val="6629"/>
              </a:lnSpc>
              <a:spcBef>
                <a:spcPct val="0"/>
              </a:spcBef>
            </a:pPr>
            <a:r>
              <a:rPr lang="en-US" sz="5099">
                <a:solidFill>
                  <a:srgbClr val="FFFFFF"/>
                </a:solidFill>
                <a:latin typeface="Gliker SemiBold"/>
              </a:rPr>
              <a:t>C</a:t>
            </a:r>
          </a:p>
        </p:txBody>
      </p:sp>
      <p:sp>
        <p:nvSpPr>
          <p:cNvPr id="14" name="TextBox 14"/>
          <p:cNvSpPr txBox="1"/>
          <p:nvPr/>
        </p:nvSpPr>
        <p:spPr>
          <a:xfrm>
            <a:off x="13818531" y="7048196"/>
            <a:ext cx="3154334" cy="2157119"/>
          </a:xfrm>
          <a:prstGeom prst="rect">
            <a:avLst/>
          </a:prstGeom>
        </p:spPr>
        <p:txBody>
          <a:bodyPr lIns="0" tIns="0" rIns="0" bIns="0" rtlCol="0" anchor="t">
            <a:spAutoFit/>
          </a:bodyPr>
          <a:lstStyle/>
          <a:p>
            <a:pPr algn="ctr">
              <a:lnSpc>
                <a:spcPts val="2903"/>
              </a:lnSpc>
            </a:pPr>
            <a:r>
              <a:rPr lang="en-US" sz="2074" dirty="0">
                <a:solidFill>
                  <a:srgbClr val="FFFFFF"/>
                </a:solidFill>
                <a:latin typeface="Montserrat Semi-Bold"/>
              </a:rPr>
              <a:t>Do what you can to fix the mistake in the moment, keep it to yourself and deny any mistake if it is brought up in the future</a:t>
            </a:r>
          </a:p>
        </p:txBody>
      </p:sp>
      <p:pic>
        <p:nvPicPr>
          <p:cNvPr id="28" name="Audio 27">
            <a:hlinkClick r:id="" action="ppaction://media"/>
            <a:extLst>
              <a:ext uri="{FF2B5EF4-FFF2-40B4-BE49-F238E27FC236}">
                <a16:creationId xmlns:a16="http://schemas.microsoft.com/office/drawing/2014/main" id="{6033A2D0-C25A-5DEE-5165-0464564060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p:transition spd="slow" advTm="8396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494647" y="391487"/>
            <a:ext cx="6535604" cy="361092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0616">
            <a:off x="6586102" y="8636566"/>
            <a:ext cx="2415253" cy="1216684"/>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60594" y="4555708"/>
            <a:ext cx="5098461" cy="5344080"/>
          </a:xfrm>
          <a:prstGeom prst="rect">
            <a:avLst/>
          </a:prstGeom>
        </p:spPr>
      </p:pic>
      <p:grpSp>
        <p:nvGrpSpPr>
          <p:cNvPr id="37" name="Group 36">
            <a:extLst>
              <a:ext uri="{FF2B5EF4-FFF2-40B4-BE49-F238E27FC236}">
                <a16:creationId xmlns:a16="http://schemas.microsoft.com/office/drawing/2014/main" id="{85855C9E-06FC-947D-97FD-5A20E5D6A863}"/>
              </a:ext>
            </a:extLst>
          </p:cNvPr>
          <p:cNvGrpSpPr/>
          <p:nvPr/>
        </p:nvGrpSpPr>
        <p:grpSpPr>
          <a:xfrm>
            <a:off x="9476955" y="7580755"/>
            <a:ext cx="7210845" cy="2058545"/>
            <a:chOff x="9783648" y="7253306"/>
            <a:chExt cx="7210845" cy="2058545"/>
          </a:xfrm>
        </p:grpSpPr>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25840" y="7253306"/>
              <a:ext cx="5315493" cy="2058545"/>
            </a:xfrm>
            <a:prstGeom prst="rect">
              <a:avLst/>
            </a:prstGeom>
          </p:spPr>
        </p:pic>
        <p:sp>
          <p:nvSpPr>
            <p:cNvPr id="6" name="TextBox 6"/>
            <p:cNvSpPr txBox="1"/>
            <p:nvPr/>
          </p:nvSpPr>
          <p:spPr>
            <a:xfrm>
              <a:off x="9783648" y="7949883"/>
              <a:ext cx="7210845" cy="495328"/>
            </a:xfrm>
            <a:prstGeom prst="rect">
              <a:avLst/>
            </a:prstGeom>
          </p:spPr>
          <p:txBody>
            <a:bodyPr lIns="0" tIns="0" rIns="0" bIns="0" rtlCol="0" anchor="t">
              <a:spAutoFit/>
            </a:bodyPr>
            <a:lstStyle/>
            <a:p>
              <a:pPr algn="ctr">
                <a:lnSpc>
                  <a:spcPts val="3695"/>
                </a:lnSpc>
                <a:spcBef>
                  <a:spcPct val="0"/>
                </a:spcBef>
              </a:pPr>
              <a:r>
                <a:rPr lang="en-US" sz="4400" dirty="0">
                  <a:solidFill>
                    <a:srgbClr val="000000"/>
                  </a:solidFill>
                  <a:latin typeface="Montserrat"/>
                </a:rPr>
                <a:t>Update</a:t>
              </a:r>
            </a:p>
          </p:txBody>
        </p:sp>
      </p:grpSp>
      <p:sp>
        <p:nvSpPr>
          <p:cNvPr id="15" name="TextBox 15"/>
          <p:cNvSpPr txBox="1"/>
          <p:nvPr/>
        </p:nvSpPr>
        <p:spPr>
          <a:xfrm>
            <a:off x="1960594" y="699821"/>
            <a:ext cx="5603711" cy="2889478"/>
          </a:xfrm>
          <a:prstGeom prst="rect">
            <a:avLst/>
          </a:prstGeom>
        </p:spPr>
        <p:txBody>
          <a:bodyPr lIns="0" tIns="0" rIns="0" bIns="0" rtlCol="0" anchor="t">
            <a:spAutoFit/>
          </a:bodyPr>
          <a:lstStyle/>
          <a:p>
            <a:pPr algn="ctr">
              <a:lnSpc>
                <a:spcPts val="7679"/>
              </a:lnSpc>
            </a:pPr>
            <a:r>
              <a:rPr lang="en-US" sz="5485">
                <a:solidFill>
                  <a:srgbClr val="000000"/>
                </a:solidFill>
                <a:latin typeface="Gliker SemiBold"/>
              </a:rPr>
              <a:t>How does it work in practice?</a:t>
            </a:r>
          </a:p>
        </p:txBody>
      </p:sp>
      <p:sp>
        <p:nvSpPr>
          <p:cNvPr id="16" name="TextBox 16"/>
          <p:cNvSpPr txBox="1"/>
          <p:nvPr/>
        </p:nvSpPr>
        <p:spPr>
          <a:xfrm>
            <a:off x="2788400" y="5355025"/>
            <a:ext cx="3948097" cy="2367123"/>
          </a:xfrm>
          <a:prstGeom prst="rect">
            <a:avLst/>
          </a:prstGeom>
        </p:spPr>
        <p:txBody>
          <a:bodyPr lIns="0" tIns="0" rIns="0" bIns="0" rtlCol="0" anchor="t">
            <a:spAutoFit/>
          </a:bodyPr>
          <a:lstStyle/>
          <a:p>
            <a:pPr algn="ctr">
              <a:lnSpc>
                <a:spcPts val="4723"/>
              </a:lnSpc>
            </a:pPr>
            <a:r>
              <a:rPr lang="en-US" sz="3373" dirty="0">
                <a:solidFill>
                  <a:srgbClr val="FCFDFF"/>
                </a:solidFill>
                <a:latin typeface="Montserrat Bold"/>
              </a:rPr>
              <a:t>4 main steps involved in being open with service users:</a:t>
            </a:r>
          </a:p>
        </p:txBody>
      </p:sp>
      <p:sp>
        <p:nvSpPr>
          <p:cNvPr id="38" name="TextBox 17">
            <a:extLst>
              <a:ext uri="{FF2B5EF4-FFF2-40B4-BE49-F238E27FC236}">
                <a16:creationId xmlns:a16="http://schemas.microsoft.com/office/drawing/2014/main" id="{E248B5B7-4B10-D266-2999-F7A31E537A32}"/>
              </a:ext>
            </a:extLst>
          </p:cNvPr>
          <p:cNvSpPr txBox="1"/>
          <p:nvPr/>
        </p:nvSpPr>
        <p:spPr>
          <a:xfrm>
            <a:off x="9285715" y="3527290"/>
            <a:ext cx="7634007" cy="499047"/>
          </a:xfrm>
          <a:prstGeom prst="rect">
            <a:avLst/>
          </a:prstGeom>
        </p:spPr>
        <p:txBody>
          <a:bodyPr lIns="0" tIns="0" rIns="0" bIns="0" rtlCol="0" anchor="t">
            <a:spAutoFit/>
          </a:bodyPr>
          <a:lstStyle/>
          <a:p>
            <a:pPr algn="ctr">
              <a:lnSpc>
                <a:spcPts val="4200"/>
              </a:lnSpc>
            </a:pPr>
            <a:r>
              <a:rPr lang="en-US" sz="3000" dirty="0">
                <a:solidFill>
                  <a:srgbClr val="000000"/>
                </a:solidFill>
                <a:latin typeface="Montserrat"/>
              </a:rPr>
              <a:t>Advise</a:t>
            </a:r>
          </a:p>
        </p:txBody>
      </p:sp>
      <p:grpSp>
        <p:nvGrpSpPr>
          <p:cNvPr id="39" name="Group 38">
            <a:extLst>
              <a:ext uri="{FF2B5EF4-FFF2-40B4-BE49-F238E27FC236}">
                <a16:creationId xmlns:a16="http://schemas.microsoft.com/office/drawing/2014/main" id="{7303D1E9-423B-33D1-57CF-D446AD46D2E4}"/>
              </a:ext>
            </a:extLst>
          </p:cNvPr>
          <p:cNvGrpSpPr/>
          <p:nvPr/>
        </p:nvGrpSpPr>
        <p:grpSpPr>
          <a:xfrm>
            <a:off x="9446736" y="5218555"/>
            <a:ext cx="7210845" cy="2058545"/>
            <a:chOff x="9783648" y="7253306"/>
            <a:chExt cx="7210845" cy="2058545"/>
          </a:xfrm>
        </p:grpSpPr>
        <p:pic>
          <p:nvPicPr>
            <p:cNvPr id="40" name="Picture 5">
              <a:extLst>
                <a:ext uri="{FF2B5EF4-FFF2-40B4-BE49-F238E27FC236}">
                  <a16:creationId xmlns:a16="http://schemas.microsoft.com/office/drawing/2014/main" id="{C3A7C151-4226-79D9-934B-C2FB18BE9E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25840" y="7253306"/>
              <a:ext cx="5315493" cy="2058545"/>
            </a:xfrm>
            <a:prstGeom prst="rect">
              <a:avLst/>
            </a:prstGeom>
          </p:spPr>
        </p:pic>
        <p:sp>
          <p:nvSpPr>
            <p:cNvPr id="41" name="TextBox 6">
              <a:extLst>
                <a:ext uri="{FF2B5EF4-FFF2-40B4-BE49-F238E27FC236}">
                  <a16:creationId xmlns:a16="http://schemas.microsoft.com/office/drawing/2014/main" id="{C2C61130-2EC7-B794-E6EF-973DA23B314C}"/>
                </a:ext>
              </a:extLst>
            </p:cNvPr>
            <p:cNvSpPr txBox="1"/>
            <p:nvPr/>
          </p:nvSpPr>
          <p:spPr>
            <a:xfrm>
              <a:off x="9783648" y="7949883"/>
              <a:ext cx="7210845" cy="495328"/>
            </a:xfrm>
            <a:prstGeom prst="rect">
              <a:avLst/>
            </a:prstGeom>
          </p:spPr>
          <p:txBody>
            <a:bodyPr lIns="0" tIns="0" rIns="0" bIns="0" rtlCol="0" anchor="t">
              <a:spAutoFit/>
            </a:bodyPr>
            <a:lstStyle/>
            <a:p>
              <a:pPr algn="ctr">
                <a:lnSpc>
                  <a:spcPts val="3695"/>
                </a:lnSpc>
                <a:spcBef>
                  <a:spcPct val="0"/>
                </a:spcBef>
              </a:pPr>
              <a:r>
                <a:rPr lang="en-US" sz="4400" dirty="0">
                  <a:solidFill>
                    <a:srgbClr val="000000"/>
                  </a:solidFill>
                  <a:latin typeface="Montserrat"/>
                </a:rPr>
                <a:t>Take action</a:t>
              </a:r>
            </a:p>
          </p:txBody>
        </p:sp>
      </p:grpSp>
      <p:grpSp>
        <p:nvGrpSpPr>
          <p:cNvPr id="42" name="Group 41">
            <a:extLst>
              <a:ext uri="{FF2B5EF4-FFF2-40B4-BE49-F238E27FC236}">
                <a16:creationId xmlns:a16="http://schemas.microsoft.com/office/drawing/2014/main" id="{44EBEBCF-7C5D-44B8-92D2-3935E3807514}"/>
              </a:ext>
            </a:extLst>
          </p:cNvPr>
          <p:cNvGrpSpPr/>
          <p:nvPr/>
        </p:nvGrpSpPr>
        <p:grpSpPr>
          <a:xfrm>
            <a:off x="9476955" y="2932555"/>
            <a:ext cx="7210845" cy="2058545"/>
            <a:chOff x="9783648" y="7253306"/>
            <a:chExt cx="7210845" cy="2058545"/>
          </a:xfrm>
        </p:grpSpPr>
        <p:pic>
          <p:nvPicPr>
            <p:cNvPr id="43" name="Picture 5">
              <a:extLst>
                <a:ext uri="{FF2B5EF4-FFF2-40B4-BE49-F238E27FC236}">
                  <a16:creationId xmlns:a16="http://schemas.microsoft.com/office/drawing/2014/main" id="{53163699-0C6D-C1F7-BB4F-2A77DB2AC0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25840" y="7253306"/>
              <a:ext cx="5315493" cy="2058545"/>
            </a:xfrm>
            <a:prstGeom prst="rect">
              <a:avLst/>
            </a:prstGeom>
          </p:spPr>
        </p:pic>
        <p:sp>
          <p:nvSpPr>
            <p:cNvPr id="44" name="TextBox 6">
              <a:extLst>
                <a:ext uri="{FF2B5EF4-FFF2-40B4-BE49-F238E27FC236}">
                  <a16:creationId xmlns:a16="http://schemas.microsoft.com/office/drawing/2014/main" id="{2F8F7352-29C9-B1AE-9A39-940B3DB55512}"/>
                </a:ext>
              </a:extLst>
            </p:cNvPr>
            <p:cNvSpPr txBox="1"/>
            <p:nvPr/>
          </p:nvSpPr>
          <p:spPr>
            <a:xfrm>
              <a:off x="9783648" y="7949883"/>
              <a:ext cx="7210845" cy="495328"/>
            </a:xfrm>
            <a:prstGeom prst="rect">
              <a:avLst/>
            </a:prstGeom>
          </p:spPr>
          <p:txBody>
            <a:bodyPr lIns="0" tIns="0" rIns="0" bIns="0" rtlCol="0" anchor="t">
              <a:spAutoFit/>
            </a:bodyPr>
            <a:lstStyle/>
            <a:p>
              <a:pPr algn="ctr">
                <a:lnSpc>
                  <a:spcPts val="3695"/>
                </a:lnSpc>
                <a:spcBef>
                  <a:spcPct val="0"/>
                </a:spcBef>
              </a:pPr>
              <a:r>
                <a:rPr lang="en-US" sz="4400" dirty="0">
                  <a:solidFill>
                    <a:srgbClr val="000000"/>
                  </a:solidFill>
                  <a:latin typeface="Montserrat"/>
                </a:rPr>
                <a:t>Apologise</a:t>
              </a:r>
            </a:p>
          </p:txBody>
        </p:sp>
      </p:grpSp>
      <p:grpSp>
        <p:nvGrpSpPr>
          <p:cNvPr id="45" name="Group 44">
            <a:extLst>
              <a:ext uri="{FF2B5EF4-FFF2-40B4-BE49-F238E27FC236}">
                <a16:creationId xmlns:a16="http://schemas.microsoft.com/office/drawing/2014/main" id="{163EAAB4-9B17-B55D-6C4C-5AF0F136B1A4}"/>
              </a:ext>
            </a:extLst>
          </p:cNvPr>
          <p:cNvGrpSpPr/>
          <p:nvPr/>
        </p:nvGrpSpPr>
        <p:grpSpPr>
          <a:xfrm>
            <a:off x="9435850" y="607715"/>
            <a:ext cx="7210845" cy="2058545"/>
            <a:chOff x="9783648" y="7253306"/>
            <a:chExt cx="7210845" cy="2058545"/>
          </a:xfrm>
        </p:grpSpPr>
        <p:pic>
          <p:nvPicPr>
            <p:cNvPr id="46" name="Picture 5">
              <a:extLst>
                <a:ext uri="{FF2B5EF4-FFF2-40B4-BE49-F238E27FC236}">
                  <a16:creationId xmlns:a16="http://schemas.microsoft.com/office/drawing/2014/main" id="{A1C0FD8A-4F3B-4258-62CC-85451CAE8B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25840" y="7253306"/>
              <a:ext cx="5315493" cy="2058545"/>
            </a:xfrm>
            <a:prstGeom prst="rect">
              <a:avLst/>
            </a:prstGeom>
          </p:spPr>
        </p:pic>
        <p:sp>
          <p:nvSpPr>
            <p:cNvPr id="47" name="TextBox 6">
              <a:extLst>
                <a:ext uri="{FF2B5EF4-FFF2-40B4-BE49-F238E27FC236}">
                  <a16:creationId xmlns:a16="http://schemas.microsoft.com/office/drawing/2014/main" id="{881975D1-F315-DD17-757E-3422AA634585}"/>
                </a:ext>
              </a:extLst>
            </p:cNvPr>
            <p:cNvSpPr txBox="1"/>
            <p:nvPr/>
          </p:nvSpPr>
          <p:spPr>
            <a:xfrm>
              <a:off x="9783648" y="7949883"/>
              <a:ext cx="7210845" cy="495328"/>
            </a:xfrm>
            <a:prstGeom prst="rect">
              <a:avLst/>
            </a:prstGeom>
          </p:spPr>
          <p:txBody>
            <a:bodyPr lIns="0" tIns="0" rIns="0" bIns="0" rtlCol="0" anchor="t">
              <a:spAutoFit/>
            </a:bodyPr>
            <a:lstStyle/>
            <a:p>
              <a:pPr algn="ctr">
                <a:lnSpc>
                  <a:spcPts val="3695"/>
                </a:lnSpc>
                <a:spcBef>
                  <a:spcPct val="0"/>
                </a:spcBef>
              </a:pPr>
              <a:r>
                <a:rPr lang="en-US" sz="4400" dirty="0">
                  <a:solidFill>
                    <a:srgbClr val="000000"/>
                  </a:solidFill>
                  <a:latin typeface="Montserrat"/>
                </a:rPr>
                <a:t>Inform</a:t>
              </a:r>
            </a:p>
          </p:txBody>
        </p:sp>
      </p:grpSp>
      <p:grpSp>
        <p:nvGrpSpPr>
          <p:cNvPr id="28" name="Group 8">
            <a:extLst>
              <a:ext uri="{FF2B5EF4-FFF2-40B4-BE49-F238E27FC236}">
                <a16:creationId xmlns:a16="http://schemas.microsoft.com/office/drawing/2014/main" id="{84B3F8C5-CB3A-F356-4D88-A98A23E4FE97}"/>
              </a:ext>
            </a:extLst>
          </p:cNvPr>
          <p:cNvGrpSpPr/>
          <p:nvPr/>
        </p:nvGrpSpPr>
        <p:grpSpPr>
          <a:xfrm>
            <a:off x="10190400" y="7110338"/>
            <a:ext cx="951411" cy="951411"/>
            <a:chOff x="0" y="0"/>
            <a:chExt cx="812800" cy="812800"/>
          </a:xfrm>
        </p:grpSpPr>
        <p:sp>
          <p:nvSpPr>
            <p:cNvPr id="29" name="Freeform 9">
              <a:extLst>
                <a:ext uri="{FF2B5EF4-FFF2-40B4-BE49-F238E27FC236}">
                  <a16:creationId xmlns:a16="http://schemas.microsoft.com/office/drawing/2014/main" id="{A023171A-A39F-42C4-559E-76D0A8B5DBB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96"/>
            </a:solidFill>
          </p:spPr>
        </p:sp>
        <p:sp>
          <p:nvSpPr>
            <p:cNvPr id="30" name="TextBox 10">
              <a:extLst>
                <a:ext uri="{FF2B5EF4-FFF2-40B4-BE49-F238E27FC236}">
                  <a16:creationId xmlns:a16="http://schemas.microsoft.com/office/drawing/2014/main" id="{2C0AC1AA-B399-C4C6-97B3-8F17D7311354}"/>
                </a:ext>
              </a:extLst>
            </p:cNvPr>
            <p:cNvSpPr txBox="1"/>
            <p:nvPr/>
          </p:nvSpPr>
          <p:spPr>
            <a:xfrm>
              <a:off x="76200" y="38100"/>
              <a:ext cx="660400" cy="698500"/>
            </a:xfrm>
            <a:prstGeom prst="rect">
              <a:avLst/>
            </a:prstGeom>
          </p:spPr>
          <p:txBody>
            <a:bodyPr lIns="50800" tIns="50800" rIns="50800" bIns="50800" rtlCol="0" anchor="ctr"/>
            <a:lstStyle/>
            <a:p>
              <a:pPr algn="ctr">
                <a:lnSpc>
                  <a:spcPts val="5329"/>
                </a:lnSpc>
              </a:pPr>
              <a:r>
                <a:rPr lang="en-US" sz="4099" dirty="0">
                  <a:solidFill>
                    <a:srgbClr val="FFFFFF"/>
                  </a:solidFill>
                  <a:latin typeface="Montserrat"/>
                </a:rPr>
                <a:t>4</a:t>
              </a:r>
            </a:p>
          </p:txBody>
        </p:sp>
      </p:grpSp>
      <p:grpSp>
        <p:nvGrpSpPr>
          <p:cNvPr id="8" name="Group 8"/>
          <p:cNvGrpSpPr/>
          <p:nvPr/>
        </p:nvGrpSpPr>
        <p:grpSpPr>
          <a:xfrm>
            <a:off x="10134600" y="4843758"/>
            <a:ext cx="951411" cy="951411"/>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96"/>
            </a:solidFill>
          </p:spPr>
          <p:txBody>
            <a:bodyPr/>
            <a:lstStyle/>
            <a:p>
              <a:endParaRPr lang="en-GB" dirty="0"/>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5329"/>
                </a:lnSpc>
              </a:pPr>
              <a:r>
                <a:rPr lang="en-US" sz="4099" dirty="0">
                  <a:solidFill>
                    <a:srgbClr val="FFFFFF"/>
                  </a:solidFill>
                  <a:latin typeface="Montserrat"/>
                </a:rPr>
                <a:t>3</a:t>
              </a:r>
            </a:p>
          </p:txBody>
        </p:sp>
      </p:grpSp>
      <p:grpSp>
        <p:nvGrpSpPr>
          <p:cNvPr id="31" name="Group 8">
            <a:extLst>
              <a:ext uri="{FF2B5EF4-FFF2-40B4-BE49-F238E27FC236}">
                <a16:creationId xmlns:a16="http://schemas.microsoft.com/office/drawing/2014/main" id="{BA9BE6FB-0531-1422-C845-371B57431E85}"/>
              </a:ext>
            </a:extLst>
          </p:cNvPr>
          <p:cNvGrpSpPr/>
          <p:nvPr/>
        </p:nvGrpSpPr>
        <p:grpSpPr>
          <a:xfrm>
            <a:off x="10125086" y="2455598"/>
            <a:ext cx="951411" cy="951411"/>
            <a:chOff x="0" y="0"/>
            <a:chExt cx="812800" cy="812800"/>
          </a:xfrm>
        </p:grpSpPr>
        <p:sp>
          <p:nvSpPr>
            <p:cNvPr id="32" name="Freeform 9">
              <a:extLst>
                <a:ext uri="{FF2B5EF4-FFF2-40B4-BE49-F238E27FC236}">
                  <a16:creationId xmlns:a16="http://schemas.microsoft.com/office/drawing/2014/main" id="{4CDF801B-12D2-723E-701D-1E1C9080428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96"/>
            </a:solidFill>
          </p:spPr>
          <p:txBody>
            <a:bodyPr/>
            <a:lstStyle/>
            <a:p>
              <a:endParaRPr lang="en-GB" dirty="0"/>
            </a:p>
          </p:txBody>
        </p:sp>
        <p:sp>
          <p:nvSpPr>
            <p:cNvPr id="33" name="TextBox 10">
              <a:extLst>
                <a:ext uri="{FF2B5EF4-FFF2-40B4-BE49-F238E27FC236}">
                  <a16:creationId xmlns:a16="http://schemas.microsoft.com/office/drawing/2014/main" id="{FD58D357-648A-77D8-812E-AAF6EF33ACB0}"/>
                </a:ext>
              </a:extLst>
            </p:cNvPr>
            <p:cNvSpPr txBox="1"/>
            <p:nvPr/>
          </p:nvSpPr>
          <p:spPr>
            <a:xfrm>
              <a:off x="76200" y="38100"/>
              <a:ext cx="660400" cy="698500"/>
            </a:xfrm>
            <a:prstGeom prst="rect">
              <a:avLst/>
            </a:prstGeom>
          </p:spPr>
          <p:txBody>
            <a:bodyPr lIns="50800" tIns="50800" rIns="50800" bIns="50800" rtlCol="0" anchor="ctr"/>
            <a:lstStyle/>
            <a:p>
              <a:pPr algn="ctr">
                <a:lnSpc>
                  <a:spcPts val="5329"/>
                </a:lnSpc>
              </a:pPr>
              <a:r>
                <a:rPr lang="en-US" sz="4099" dirty="0">
                  <a:solidFill>
                    <a:srgbClr val="FFFFFF"/>
                  </a:solidFill>
                  <a:latin typeface="Montserrat"/>
                </a:rPr>
                <a:t>2</a:t>
              </a:r>
            </a:p>
          </p:txBody>
        </p:sp>
      </p:grpSp>
      <p:grpSp>
        <p:nvGrpSpPr>
          <p:cNvPr id="12" name="Group 12"/>
          <p:cNvGrpSpPr/>
          <p:nvPr/>
        </p:nvGrpSpPr>
        <p:grpSpPr>
          <a:xfrm>
            <a:off x="10134600" y="190500"/>
            <a:ext cx="947165" cy="951411"/>
            <a:chOff x="1813" y="0"/>
            <a:chExt cx="809173"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596"/>
            </a:solidFill>
          </p:spPr>
          <p:txBody>
            <a:bodyPr/>
            <a:lstStyle/>
            <a:p>
              <a:endParaRPr lang="en-GB" dirty="0"/>
            </a:p>
          </p:txBody>
        </p:sp>
        <p:sp>
          <p:nvSpPr>
            <p:cNvPr id="14" name="TextBox 14"/>
            <p:cNvSpPr txBox="1"/>
            <p:nvPr/>
          </p:nvSpPr>
          <p:spPr>
            <a:xfrm>
              <a:off x="76201" y="38100"/>
              <a:ext cx="660400" cy="698500"/>
            </a:xfrm>
            <a:prstGeom prst="rect">
              <a:avLst/>
            </a:prstGeom>
          </p:spPr>
          <p:txBody>
            <a:bodyPr lIns="50800" tIns="50800" rIns="50800" bIns="50800" rtlCol="0" anchor="ctr"/>
            <a:lstStyle/>
            <a:p>
              <a:pPr algn="ctr">
                <a:lnSpc>
                  <a:spcPts val="5329"/>
                </a:lnSpc>
              </a:pPr>
              <a:r>
                <a:rPr lang="en-US" sz="4099" dirty="0">
                  <a:solidFill>
                    <a:srgbClr val="FFFFFF"/>
                  </a:solidFill>
                  <a:latin typeface="Montserrat"/>
                </a:rPr>
                <a:t>1</a:t>
              </a:r>
            </a:p>
          </p:txBody>
        </p:sp>
      </p:grpSp>
      <p:pic>
        <p:nvPicPr>
          <p:cNvPr id="11" name="Audio 10">
            <a:hlinkClick r:id="" action="ppaction://media"/>
            <a:extLst>
              <a:ext uri="{FF2B5EF4-FFF2-40B4-BE49-F238E27FC236}">
                <a16:creationId xmlns:a16="http://schemas.microsoft.com/office/drawing/2014/main" id="{9920EC45-519B-17E0-595E-7020CB85FD7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26172" t="-162109" r="-326172" b="-162109"/>
          <a:stretch>
            <a:fillRect/>
          </a:stretch>
        </p:blipFill>
        <p:spPr>
          <a:xfrm>
            <a:off x="14473237" y="8139112"/>
            <a:ext cx="3057525" cy="1724025"/>
          </a:xfrm>
          <a:prstGeom prst="rect">
            <a:avLst/>
          </a:prstGeom>
        </p:spPr>
      </p:pic>
    </p:spTree>
  </p:cSld>
  <p:clrMapOvr>
    <a:masterClrMapping/>
  </p:clrMapOvr>
  <p:transition spd="slow" advTm="626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429943"/>
            <a:ext cx="7592898" cy="7427114"/>
            <a:chOff x="0" y="0"/>
            <a:chExt cx="3489960" cy="3413760"/>
          </a:xfrm>
        </p:grpSpPr>
        <p:sp>
          <p:nvSpPr>
            <p:cNvPr id="3" name="Freeform 3"/>
            <p:cNvSpPr/>
            <p:nvPr/>
          </p:nvSpPr>
          <p:spPr>
            <a:xfrm>
              <a:off x="6350" y="1945640"/>
              <a:ext cx="3197860" cy="1461770"/>
            </a:xfrm>
            <a:custGeom>
              <a:avLst/>
              <a:gdLst/>
              <a:ahLst/>
              <a:cxnLst/>
              <a:rect l="l" t="t" r="r" b="b"/>
              <a:pathLst>
                <a:path w="3197860" h="1461770">
                  <a:moveTo>
                    <a:pt x="0" y="0"/>
                  </a:moveTo>
                  <a:lnTo>
                    <a:pt x="0" y="1461770"/>
                  </a:lnTo>
                  <a:lnTo>
                    <a:pt x="3197860" y="1461770"/>
                  </a:lnTo>
                  <a:lnTo>
                    <a:pt x="0" y="0"/>
                  </a:lnTo>
                  <a:close/>
                </a:path>
              </a:pathLst>
            </a:custGeom>
            <a:solidFill>
              <a:srgbClr val="5773B8"/>
            </a:solidFill>
          </p:spPr>
        </p:sp>
        <p:sp>
          <p:nvSpPr>
            <p:cNvPr id="4" name="Freeform 4"/>
            <p:cNvSpPr/>
            <p:nvPr/>
          </p:nvSpPr>
          <p:spPr>
            <a:xfrm>
              <a:off x="0" y="-29210"/>
              <a:ext cx="3496310" cy="3444240"/>
            </a:xfrm>
            <a:custGeom>
              <a:avLst/>
              <a:gdLst/>
              <a:ahLst/>
              <a:cxnLst/>
              <a:rect l="l" t="t" r="r" b="b"/>
              <a:pathLst>
                <a:path w="3496310" h="3444240">
                  <a:moveTo>
                    <a:pt x="1270" y="45720"/>
                  </a:moveTo>
                  <a:lnTo>
                    <a:pt x="1270" y="938530"/>
                  </a:lnTo>
                  <a:cubicBezTo>
                    <a:pt x="1270" y="1452880"/>
                    <a:pt x="0" y="1992630"/>
                    <a:pt x="1270" y="2256790"/>
                  </a:cubicBezTo>
                  <a:cubicBezTo>
                    <a:pt x="5080" y="3025140"/>
                    <a:pt x="99060" y="3331210"/>
                    <a:pt x="99060" y="3331210"/>
                  </a:cubicBezTo>
                  <a:cubicBezTo>
                    <a:pt x="99060" y="3331210"/>
                    <a:pt x="579120" y="3431540"/>
                    <a:pt x="1004570" y="3437890"/>
                  </a:cubicBezTo>
                  <a:cubicBezTo>
                    <a:pt x="1385570" y="3444240"/>
                    <a:pt x="2247900" y="3442970"/>
                    <a:pt x="2667000" y="3442970"/>
                  </a:cubicBezTo>
                  <a:cubicBezTo>
                    <a:pt x="3086100" y="3442970"/>
                    <a:pt x="3487420" y="3442970"/>
                    <a:pt x="3487420" y="3442970"/>
                  </a:cubicBezTo>
                  <a:cubicBezTo>
                    <a:pt x="3487420" y="3442970"/>
                    <a:pt x="3484880" y="2790190"/>
                    <a:pt x="3487420" y="2373630"/>
                  </a:cubicBezTo>
                  <a:cubicBezTo>
                    <a:pt x="3496310" y="1863090"/>
                    <a:pt x="3492500" y="1408430"/>
                    <a:pt x="3492500" y="986790"/>
                  </a:cubicBezTo>
                  <a:cubicBezTo>
                    <a:pt x="3487420" y="438150"/>
                    <a:pt x="3487420" y="59690"/>
                    <a:pt x="3487420" y="59690"/>
                  </a:cubicBezTo>
                  <a:cubicBezTo>
                    <a:pt x="3487420" y="59690"/>
                    <a:pt x="2848610" y="34290"/>
                    <a:pt x="2390140" y="41910"/>
                  </a:cubicBezTo>
                  <a:cubicBezTo>
                    <a:pt x="2033270" y="48260"/>
                    <a:pt x="1306830" y="34290"/>
                    <a:pt x="918210" y="49530"/>
                  </a:cubicBezTo>
                  <a:cubicBezTo>
                    <a:pt x="494030" y="66040"/>
                    <a:pt x="247650" y="0"/>
                    <a:pt x="1270" y="45720"/>
                  </a:cubicBezTo>
                  <a:close/>
                </a:path>
              </a:pathLst>
            </a:custGeom>
            <a:solidFill>
              <a:srgbClr val="FFFFFF"/>
            </a:solid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01900" y="1078028"/>
            <a:ext cx="2277098" cy="703830"/>
          </a:xfrm>
          <a:prstGeom prst="rect">
            <a:avLst/>
          </a:prstGeom>
        </p:spPr>
      </p:pic>
      <p:pic>
        <p:nvPicPr>
          <p:cNvPr id="6" name="Picture 6"/>
          <p:cNvPicPr>
            <a:picLocks noChangeAspect="1"/>
          </p:cNvPicPr>
          <p:nvPr/>
        </p:nvPicPr>
        <p:blipFill>
          <a:blip r:embed="rId7"/>
          <a:srcRect/>
          <a:stretch>
            <a:fillRect/>
          </a:stretch>
        </p:blipFill>
        <p:spPr>
          <a:xfrm>
            <a:off x="1454306" y="1781858"/>
            <a:ext cx="6535604" cy="361092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508" y="5786292"/>
            <a:ext cx="7315200" cy="2832977"/>
          </a:xfrm>
          <a:prstGeom prst="rect">
            <a:avLst/>
          </a:prstGeom>
        </p:spPr>
      </p:pic>
      <p:sp>
        <p:nvSpPr>
          <p:cNvPr id="8" name="TextBox 8"/>
          <p:cNvSpPr txBox="1"/>
          <p:nvPr/>
        </p:nvSpPr>
        <p:spPr>
          <a:xfrm>
            <a:off x="1920252" y="2090192"/>
            <a:ext cx="5603711" cy="2889478"/>
          </a:xfrm>
          <a:prstGeom prst="rect">
            <a:avLst/>
          </a:prstGeom>
        </p:spPr>
        <p:txBody>
          <a:bodyPr lIns="0" tIns="0" rIns="0" bIns="0" rtlCol="0" anchor="t">
            <a:spAutoFit/>
          </a:bodyPr>
          <a:lstStyle/>
          <a:p>
            <a:pPr algn="ctr">
              <a:lnSpc>
                <a:spcPts val="7679"/>
              </a:lnSpc>
            </a:pPr>
            <a:r>
              <a:rPr lang="en-US" sz="5485">
                <a:solidFill>
                  <a:srgbClr val="000000"/>
                </a:solidFill>
                <a:latin typeface="Gliker SemiBold"/>
              </a:rPr>
              <a:t>How does it work in practice?</a:t>
            </a:r>
          </a:p>
        </p:txBody>
      </p:sp>
      <p:sp>
        <p:nvSpPr>
          <p:cNvPr id="9" name="TextBox 9"/>
          <p:cNvSpPr txBox="1"/>
          <p:nvPr/>
        </p:nvSpPr>
        <p:spPr>
          <a:xfrm>
            <a:off x="1122427" y="6665889"/>
            <a:ext cx="7199361" cy="778510"/>
          </a:xfrm>
          <a:prstGeom prst="rect">
            <a:avLst/>
          </a:prstGeom>
        </p:spPr>
        <p:txBody>
          <a:bodyPr lIns="0" tIns="0" rIns="0" bIns="0" rtlCol="0" anchor="t">
            <a:spAutoFit/>
          </a:bodyPr>
          <a:lstStyle/>
          <a:p>
            <a:pPr algn="ctr">
              <a:lnSpc>
                <a:spcPts val="6440"/>
              </a:lnSpc>
            </a:pPr>
            <a:r>
              <a:rPr lang="en-US" sz="4600">
                <a:solidFill>
                  <a:srgbClr val="000000"/>
                </a:solidFill>
                <a:latin typeface="Montserrat Bold"/>
              </a:rPr>
              <a:t>Within organisations</a:t>
            </a:r>
          </a:p>
        </p:txBody>
      </p:sp>
      <p:sp>
        <p:nvSpPr>
          <p:cNvPr id="10" name="TextBox 10"/>
          <p:cNvSpPr txBox="1"/>
          <p:nvPr/>
        </p:nvSpPr>
        <p:spPr>
          <a:xfrm>
            <a:off x="9267842" y="2241334"/>
            <a:ext cx="7469056" cy="6377935"/>
          </a:xfrm>
          <a:prstGeom prst="rect">
            <a:avLst/>
          </a:prstGeom>
        </p:spPr>
        <p:txBody>
          <a:bodyPr lIns="0" tIns="0" rIns="0" bIns="0" rtlCol="0" anchor="t">
            <a:spAutoFit/>
          </a:bodyPr>
          <a:lstStyle/>
          <a:p>
            <a:pPr algn="ctr">
              <a:lnSpc>
                <a:spcPts val="5045"/>
              </a:lnSpc>
            </a:pPr>
            <a:r>
              <a:rPr lang="en-US" sz="3603" dirty="0">
                <a:solidFill>
                  <a:srgbClr val="000000"/>
                </a:solidFill>
                <a:latin typeface="Montserrat Semi-Bold"/>
              </a:rPr>
              <a:t>Openness and honesty extends beyond service users. You also have a responsibility to be open and honest to managers and employers.</a:t>
            </a:r>
          </a:p>
          <a:p>
            <a:pPr algn="ctr">
              <a:lnSpc>
                <a:spcPts val="5045"/>
              </a:lnSpc>
            </a:pPr>
            <a:r>
              <a:rPr lang="en-US" sz="3603" dirty="0">
                <a:solidFill>
                  <a:srgbClr val="000000"/>
                </a:solidFill>
                <a:latin typeface="Montserrat Semi-Bold"/>
              </a:rPr>
              <a:t> This includes keeping accurate records of any incidents and reporting incidents appropriately. </a:t>
            </a:r>
          </a:p>
          <a:p>
            <a:pPr algn="ctr">
              <a:lnSpc>
                <a:spcPts val="5045"/>
              </a:lnSpc>
            </a:pPr>
            <a:endParaRPr lang="en-US" sz="3603" dirty="0">
              <a:solidFill>
                <a:srgbClr val="000000"/>
              </a:solidFill>
              <a:latin typeface="Montserrat Semi-Bold"/>
            </a:endParaRPr>
          </a:p>
        </p:txBody>
      </p:sp>
      <p:pic>
        <p:nvPicPr>
          <p:cNvPr id="12" name="Audio 11">
            <a:hlinkClick r:id="" action="ppaction://media"/>
            <a:extLst>
              <a:ext uri="{FF2B5EF4-FFF2-40B4-BE49-F238E27FC236}">
                <a16:creationId xmlns:a16="http://schemas.microsoft.com/office/drawing/2014/main" id="{5B48CCFE-6067-F157-DD15-FC96C94624D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29">
        <p:cover/>
      </p:transition>
    </mc:Choice>
    <mc:Fallback>
      <p:transition spd="slow" advTm="30429">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429943"/>
            <a:ext cx="7592898" cy="7427114"/>
            <a:chOff x="0" y="0"/>
            <a:chExt cx="3489960" cy="3413760"/>
          </a:xfrm>
        </p:grpSpPr>
        <p:sp>
          <p:nvSpPr>
            <p:cNvPr id="3" name="Freeform 3"/>
            <p:cNvSpPr/>
            <p:nvPr/>
          </p:nvSpPr>
          <p:spPr>
            <a:xfrm>
              <a:off x="6350" y="1945640"/>
              <a:ext cx="3197860" cy="1461770"/>
            </a:xfrm>
            <a:custGeom>
              <a:avLst/>
              <a:gdLst/>
              <a:ahLst/>
              <a:cxnLst/>
              <a:rect l="l" t="t" r="r" b="b"/>
              <a:pathLst>
                <a:path w="3197860" h="1461770">
                  <a:moveTo>
                    <a:pt x="0" y="0"/>
                  </a:moveTo>
                  <a:lnTo>
                    <a:pt x="0" y="1461770"/>
                  </a:lnTo>
                  <a:lnTo>
                    <a:pt x="3197860" y="1461770"/>
                  </a:lnTo>
                  <a:lnTo>
                    <a:pt x="0" y="0"/>
                  </a:lnTo>
                  <a:close/>
                </a:path>
              </a:pathLst>
            </a:custGeom>
            <a:solidFill>
              <a:srgbClr val="5773B8"/>
            </a:solidFill>
          </p:spPr>
        </p:sp>
        <p:sp>
          <p:nvSpPr>
            <p:cNvPr id="4" name="Freeform 4"/>
            <p:cNvSpPr/>
            <p:nvPr/>
          </p:nvSpPr>
          <p:spPr>
            <a:xfrm>
              <a:off x="0" y="-29210"/>
              <a:ext cx="3496310" cy="3444240"/>
            </a:xfrm>
            <a:custGeom>
              <a:avLst/>
              <a:gdLst/>
              <a:ahLst/>
              <a:cxnLst/>
              <a:rect l="l" t="t" r="r" b="b"/>
              <a:pathLst>
                <a:path w="3496310" h="3444240">
                  <a:moveTo>
                    <a:pt x="1270" y="45720"/>
                  </a:moveTo>
                  <a:lnTo>
                    <a:pt x="1270" y="938530"/>
                  </a:lnTo>
                  <a:cubicBezTo>
                    <a:pt x="1270" y="1452880"/>
                    <a:pt x="0" y="1992630"/>
                    <a:pt x="1270" y="2256790"/>
                  </a:cubicBezTo>
                  <a:cubicBezTo>
                    <a:pt x="5080" y="3025140"/>
                    <a:pt x="99060" y="3331210"/>
                    <a:pt x="99060" y="3331210"/>
                  </a:cubicBezTo>
                  <a:cubicBezTo>
                    <a:pt x="99060" y="3331210"/>
                    <a:pt x="579120" y="3431540"/>
                    <a:pt x="1004570" y="3437890"/>
                  </a:cubicBezTo>
                  <a:cubicBezTo>
                    <a:pt x="1385570" y="3444240"/>
                    <a:pt x="2247900" y="3442970"/>
                    <a:pt x="2667000" y="3442970"/>
                  </a:cubicBezTo>
                  <a:cubicBezTo>
                    <a:pt x="3086100" y="3442970"/>
                    <a:pt x="3487420" y="3442970"/>
                    <a:pt x="3487420" y="3442970"/>
                  </a:cubicBezTo>
                  <a:cubicBezTo>
                    <a:pt x="3487420" y="3442970"/>
                    <a:pt x="3484880" y="2790190"/>
                    <a:pt x="3487420" y="2373630"/>
                  </a:cubicBezTo>
                  <a:cubicBezTo>
                    <a:pt x="3496310" y="1863090"/>
                    <a:pt x="3492500" y="1408430"/>
                    <a:pt x="3492500" y="986790"/>
                  </a:cubicBezTo>
                  <a:cubicBezTo>
                    <a:pt x="3487420" y="438150"/>
                    <a:pt x="3487420" y="59690"/>
                    <a:pt x="3487420" y="59690"/>
                  </a:cubicBezTo>
                  <a:cubicBezTo>
                    <a:pt x="3487420" y="59690"/>
                    <a:pt x="2848610" y="34290"/>
                    <a:pt x="2390140" y="41910"/>
                  </a:cubicBezTo>
                  <a:cubicBezTo>
                    <a:pt x="2033270" y="48260"/>
                    <a:pt x="1306830" y="34290"/>
                    <a:pt x="918210" y="49530"/>
                  </a:cubicBezTo>
                  <a:cubicBezTo>
                    <a:pt x="494030" y="66040"/>
                    <a:pt x="247650" y="0"/>
                    <a:pt x="1270" y="45720"/>
                  </a:cubicBezTo>
                  <a:close/>
                </a:path>
              </a:pathLst>
            </a:custGeom>
            <a:solidFill>
              <a:srgbClr val="FFFFFF"/>
            </a:solid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01900" y="1078028"/>
            <a:ext cx="2277098" cy="703830"/>
          </a:xfrm>
          <a:prstGeom prst="rect">
            <a:avLst/>
          </a:prstGeom>
        </p:spPr>
      </p:pic>
      <p:pic>
        <p:nvPicPr>
          <p:cNvPr id="6" name="Picture 6"/>
          <p:cNvPicPr>
            <a:picLocks noChangeAspect="1"/>
          </p:cNvPicPr>
          <p:nvPr/>
        </p:nvPicPr>
        <p:blipFill>
          <a:blip r:embed="rId7"/>
          <a:srcRect/>
          <a:stretch>
            <a:fillRect/>
          </a:stretch>
        </p:blipFill>
        <p:spPr>
          <a:xfrm>
            <a:off x="1454306" y="1781858"/>
            <a:ext cx="6535604" cy="3610921"/>
          </a:xfrm>
          <a:prstGeom prst="rect">
            <a:avLst/>
          </a:prstGeom>
        </p:spPr>
      </p:pic>
      <p:sp>
        <p:nvSpPr>
          <p:cNvPr id="7" name="TextBox 7"/>
          <p:cNvSpPr txBox="1"/>
          <p:nvPr/>
        </p:nvSpPr>
        <p:spPr>
          <a:xfrm>
            <a:off x="1920252" y="2090192"/>
            <a:ext cx="5603711" cy="2889478"/>
          </a:xfrm>
          <a:prstGeom prst="rect">
            <a:avLst/>
          </a:prstGeom>
        </p:spPr>
        <p:txBody>
          <a:bodyPr lIns="0" tIns="0" rIns="0" bIns="0" rtlCol="0" anchor="t">
            <a:spAutoFit/>
          </a:bodyPr>
          <a:lstStyle/>
          <a:p>
            <a:pPr algn="ctr">
              <a:lnSpc>
                <a:spcPts val="7679"/>
              </a:lnSpc>
            </a:pPr>
            <a:r>
              <a:rPr lang="en-US" sz="5485">
                <a:solidFill>
                  <a:srgbClr val="000000"/>
                </a:solidFill>
                <a:latin typeface="Gliker SemiBold"/>
              </a:rPr>
              <a:t>How does it work in practice?</a:t>
            </a: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508" y="5786292"/>
            <a:ext cx="7315200" cy="2832977"/>
          </a:xfrm>
          <a:prstGeom prst="rect">
            <a:avLst/>
          </a:prstGeom>
        </p:spPr>
      </p:pic>
      <p:sp>
        <p:nvSpPr>
          <p:cNvPr id="9" name="TextBox 9"/>
          <p:cNvSpPr txBox="1"/>
          <p:nvPr/>
        </p:nvSpPr>
        <p:spPr>
          <a:xfrm>
            <a:off x="1122427" y="6656364"/>
            <a:ext cx="7199361" cy="778510"/>
          </a:xfrm>
          <a:prstGeom prst="rect">
            <a:avLst/>
          </a:prstGeom>
        </p:spPr>
        <p:txBody>
          <a:bodyPr lIns="0" tIns="0" rIns="0" bIns="0" rtlCol="0" anchor="t">
            <a:spAutoFit/>
          </a:bodyPr>
          <a:lstStyle/>
          <a:p>
            <a:pPr algn="ctr">
              <a:lnSpc>
                <a:spcPts val="6440"/>
              </a:lnSpc>
            </a:pPr>
            <a:r>
              <a:rPr lang="en-US" sz="4600">
                <a:solidFill>
                  <a:srgbClr val="000000"/>
                </a:solidFill>
                <a:latin typeface="Montserrat Bold"/>
              </a:rPr>
              <a:t>Reporting incidents</a:t>
            </a:r>
          </a:p>
        </p:txBody>
      </p:sp>
      <p:sp>
        <p:nvSpPr>
          <p:cNvPr id="10" name="TextBox 10"/>
          <p:cNvSpPr txBox="1"/>
          <p:nvPr/>
        </p:nvSpPr>
        <p:spPr>
          <a:xfrm>
            <a:off x="9220200" y="2171700"/>
            <a:ext cx="7469056" cy="5727530"/>
          </a:xfrm>
          <a:prstGeom prst="rect">
            <a:avLst/>
          </a:prstGeom>
        </p:spPr>
        <p:txBody>
          <a:bodyPr lIns="0" tIns="0" rIns="0" bIns="0" rtlCol="0" anchor="t">
            <a:spAutoFit/>
          </a:bodyPr>
          <a:lstStyle/>
          <a:p>
            <a:pPr algn="ctr">
              <a:lnSpc>
                <a:spcPts val="4462"/>
              </a:lnSpc>
            </a:pPr>
            <a:r>
              <a:rPr lang="en-US" sz="3187" dirty="0">
                <a:solidFill>
                  <a:srgbClr val="000000"/>
                </a:solidFill>
                <a:latin typeface="Montserrat Semi-Bold"/>
              </a:rPr>
              <a:t>The process of reporting incidents varies depending on where you live and work, and the nature of the incident. </a:t>
            </a:r>
          </a:p>
          <a:p>
            <a:pPr algn="ctr">
              <a:lnSpc>
                <a:spcPts val="4462"/>
              </a:lnSpc>
            </a:pPr>
            <a:endParaRPr lang="en-US" sz="3187" dirty="0">
              <a:solidFill>
                <a:srgbClr val="000000"/>
              </a:solidFill>
              <a:latin typeface="Montserrat Semi-Bold"/>
            </a:endParaRPr>
          </a:p>
          <a:p>
            <a:pPr algn="ctr">
              <a:lnSpc>
                <a:spcPts val="4462"/>
              </a:lnSpc>
            </a:pPr>
            <a:r>
              <a:rPr lang="en-US" sz="3187" dirty="0">
                <a:solidFill>
                  <a:srgbClr val="000000"/>
                </a:solidFill>
                <a:latin typeface="Montserrat Semi-Bold"/>
              </a:rPr>
              <a:t>You can ask:</a:t>
            </a:r>
          </a:p>
          <a:p>
            <a:pPr marL="457200" indent="-457200" algn="ctr">
              <a:lnSpc>
                <a:spcPts val="4462"/>
              </a:lnSpc>
              <a:buFont typeface="Arial" panose="020B0604020202020204" pitchFamily="34" charset="0"/>
              <a:buChar char="•"/>
            </a:pPr>
            <a:r>
              <a:rPr lang="en-US" sz="3187" dirty="0">
                <a:solidFill>
                  <a:srgbClr val="000000"/>
                </a:solidFill>
                <a:latin typeface="Montserrat Semi-Bold"/>
              </a:rPr>
              <a:t>Your manager/ employer</a:t>
            </a:r>
          </a:p>
          <a:p>
            <a:pPr marL="457200" indent="-457200" algn="ctr">
              <a:lnSpc>
                <a:spcPts val="4462"/>
              </a:lnSpc>
              <a:buFont typeface="Arial" panose="020B0604020202020204" pitchFamily="34" charset="0"/>
              <a:buChar char="•"/>
            </a:pPr>
            <a:r>
              <a:rPr lang="en-US" sz="3187" dirty="0">
                <a:solidFill>
                  <a:srgbClr val="000000"/>
                </a:solidFill>
                <a:latin typeface="Montserrat Semi-Bold"/>
              </a:rPr>
              <a:t>Your incident manager</a:t>
            </a:r>
          </a:p>
          <a:p>
            <a:pPr marL="457200" indent="-457200" algn="ctr">
              <a:lnSpc>
                <a:spcPts val="4462"/>
              </a:lnSpc>
              <a:buFont typeface="Arial" panose="020B0604020202020204" pitchFamily="34" charset="0"/>
              <a:buChar char="•"/>
            </a:pPr>
            <a:r>
              <a:rPr lang="en-US" sz="3187" dirty="0">
                <a:solidFill>
                  <a:srgbClr val="000000"/>
                </a:solidFill>
                <a:latin typeface="Montserrat Semi-Bold"/>
              </a:rPr>
              <a:t>Your local Group Governance Team</a:t>
            </a:r>
          </a:p>
        </p:txBody>
      </p:sp>
      <p:pic>
        <p:nvPicPr>
          <p:cNvPr id="12" name="Audio 11">
            <a:hlinkClick r:id="" action="ppaction://media"/>
            <a:extLst>
              <a:ext uri="{FF2B5EF4-FFF2-40B4-BE49-F238E27FC236}">
                <a16:creationId xmlns:a16="http://schemas.microsoft.com/office/drawing/2014/main" id="{3AF1B7DF-7537-29F0-DF5D-B8AC47A7F82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99">
        <p:cover/>
      </p:transition>
    </mc:Choice>
    <mc:Fallback>
      <p:transition spd="slow" advTm="28699">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591366" y="1748101"/>
            <a:ext cx="7889042" cy="1102650"/>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4" name="Group 4"/>
          <p:cNvGrpSpPr/>
          <p:nvPr/>
        </p:nvGrpSpPr>
        <p:grpSpPr>
          <a:xfrm>
            <a:off x="10040041" y="1748101"/>
            <a:ext cx="1102650" cy="11026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6" name="Group 6"/>
          <p:cNvGrpSpPr/>
          <p:nvPr/>
        </p:nvGrpSpPr>
        <p:grpSpPr>
          <a:xfrm>
            <a:off x="10591366" y="3325548"/>
            <a:ext cx="7889042" cy="1102650"/>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8" name="Group 8"/>
          <p:cNvGrpSpPr/>
          <p:nvPr/>
        </p:nvGrpSpPr>
        <p:grpSpPr>
          <a:xfrm>
            <a:off x="10040041" y="3325548"/>
            <a:ext cx="1102650" cy="11026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0" name="Group 10"/>
          <p:cNvGrpSpPr/>
          <p:nvPr/>
        </p:nvGrpSpPr>
        <p:grpSpPr>
          <a:xfrm>
            <a:off x="10591366" y="4808270"/>
            <a:ext cx="7889042" cy="1102650"/>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12" name="Group 12"/>
          <p:cNvGrpSpPr/>
          <p:nvPr/>
        </p:nvGrpSpPr>
        <p:grpSpPr>
          <a:xfrm>
            <a:off x="10040041" y="4808270"/>
            <a:ext cx="1102650" cy="11026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4" name="Group 14"/>
          <p:cNvGrpSpPr/>
          <p:nvPr/>
        </p:nvGrpSpPr>
        <p:grpSpPr>
          <a:xfrm>
            <a:off x="10591366" y="6385718"/>
            <a:ext cx="7889042" cy="1102650"/>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16" name="Group 16"/>
          <p:cNvGrpSpPr/>
          <p:nvPr/>
        </p:nvGrpSpPr>
        <p:grpSpPr>
          <a:xfrm>
            <a:off x="10040041" y="6385718"/>
            <a:ext cx="1102650" cy="11026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3539" y="957506"/>
            <a:ext cx="6487527" cy="637399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93539" y="5341010"/>
            <a:ext cx="7063035" cy="3980983"/>
          </a:xfrm>
          <a:prstGeom prst="rect">
            <a:avLst/>
          </a:prstGeom>
        </p:spPr>
      </p:pic>
      <p:grpSp>
        <p:nvGrpSpPr>
          <p:cNvPr id="20" name="Group 20"/>
          <p:cNvGrpSpPr/>
          <p:nvPr/>
        </p:nvGrpSpPr>
        <p:grpSpPr>
          <a:xfrm>
            <a:off x="10574473" y="7964618"/>
            <a:ext cx="7889042" cy="1102650"/>
            <a:chOff x="0" y="0"/>
            <a:chExt cx="3439540" cy="480744"/>
          </a:xfrm>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22" name="Group 22"/>
          <p:cNvGrpSpPr/>
          <p:nvPr/>
        </p:nvGrpSpPr>
        <p:grpSpPr>
          <a:xfrm>
            <a:off x="10023147" y="7964618"/>
            <a:ext cx="1102650" cy="11026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24" name="Picture 24"/>
          <p:cNvPicPr>
            <a:picLocks noChangeAspect="1"/>
          </p:cNvPicPr>
          <p:nvPr/>
        </p:nvPicPr>
        <p:blipFill>
          <a:blip r:embed="rId9"/>
          <a:srcRect/>
          <a:stretch>
            <a:fillRect/>
          </a:stretch>
        </p:blipFill>
        <p:spPr>
          <a:xfrm>
            <a:off x="15003354" y="37059"/>
            <a:ext cx="3284646" cy="910942"/>
          </a:xfrm>
          <a:prstGeom prst="rect">
            <a:avLst/>
          </a:prstGeom>
        </p:spPr>
      </p:pic>
      <p:sp>
        <p:nvSpPr>
          <p:cNvPr id="25" name="TextBox 25"/>
          <p:cNvSpPr txBox="1"/>
          <p:nvPr/>
        </p:nvSpPr>
        <p:spPr>
          <a:xfrm>
            <a:off x="11597622" y="204225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are HCPC standards?</a:t>
            </a:r>
          </a:p>
        </p:txBody>
      </p:sp>
      <p:sp>
        <p:nvSpPr>
          <p:cNvPr id="26" name="TextBox 26"/>
          <p:cNvSpPr txBox="1"/>
          <p:nvPr/>
        </p:nvSpPr>
        <p:spPr>
          <a:xfrm>
            <a:off x="10040041" y="201843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1</a:t>
            </a:r>
          </a:p>
        </p:txBody>
      </p:sp>
      <p:sp>
        <p:nvSpPr>
          <p:cNvPr id="27" name="TextBox 27"/>
          <p:cNvSpPr txBox="1"/>
          <p:nvPr/>
        </p:nvSpPr>
        <p:spPr>
          <a:xfrm>
            <a:off x="11597622" y="3619698"/>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is duty of candour?</a:t>
            </a:r>
          </a:p>
        </p:txBody>
      </p:sp>
      <p:sp>
        <p:nvSpPr>
          <p:cNvPr id="28" name="TextBox 28"/>
          <p:cNvSpPr txBox="1"/>
          <p:nvPr/>
        </p:nvSpPr>
        <p:spPr>
          <a:xfrm>
            <a:off x="10040041" y="359588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2</a:t>
            </a:r>
          </a:p>
        </p:txBody>
      </p:sp>
      <p:sp>
        <p:nvSpPr>
          <p:cNvPr id="29" name="TextBox 29"/>
          <p:cNvSpPr txBox="1"/>
          <p:nvPr/>
        </p:nvSpPr>
        <p:spPr>
          <a:xfrm>
            <a:off x="11597622" y="510242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Why is it important?</a:t>
            </a:r>
          </a:p>
        </p:txBody>
      </p:sp>
      <p:sp>
        <p:nvSpPr>
          <p:cNvPr id="30" name="TextBox 30"/>
          <p:cNvSpPr txBox="1"/>
          <p:nvPr/>
        </p:nvSpPr>
        <p:spPr>
          <a:xfrm>
            <a:off x="10040041" y="507860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3</a:t>
            </a:r>
          </a:p>
        </p:txBody>
      </p:sp>
      <p:sp>
        <p:nvSpPr>
          <p:cNvPr id="31" name="TextBox 31"/>
          <p:cNvSpPr txBox="1"/>
          <p:nvPr/>
        </p:nvSpPr>
        <p:spPr>
          <a:xfrm>
            <a:off x="11597622" y="6432218"/>
            <a:ext cx="5291418" cy="9810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How does it work in practice?</a:t>
            </a:r>
          </a:p>
        </p:txBody>
      </p:sp>
      <p:sp>
        <p:nvSpPr>
          <p:cNvPr id="32" name="TextBox 32"/>
          <p:cNvSpPr txBox="1"/>
          <p:nvPr/>
        </p:nvSpPr>
        <p:spPr>
          <a:xfrm>
            <a:off x="10040041" y="66560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4</a:t>
            </a:r>
          </a:p>
        </p:txBody>
      </p:sp>
      <p:sp>
        <p:nvSpPr>
          <p:cNvPr id="33" name="TextBox 33"/>
          <p:cNvSpPr txBox="1"/>
          <p:nvPr/>
        </p:nvSpPr>
        <p:spPr>
          <a:xfrm>
            <a:off x="11580728" y="8030169"/>
            <a:ext cx="5291418" cy="952500"/>
          </a:xfrm>
          <a:prstGeom prst="rect">
            <a:avLst/>
          </a:prstGeom>
        </p:spPr>
        <p:txBody>
          <a:bodyPr lIns="0" tIns="0" rIns="0" bIns="0" rtlCol="0" anchor="t">
            <a:spAutoFit/>
          </a:bodyPr>
          <a:lstStyle/>
          <a:p>
            <a:pPr marL="0" lvl="0" indent="0">
              <a:lnSpc>
                <a:spcPts val="3899"/>
              </a:lnSpc>
            </a:pPr>
            <a:r>
              <a:rPr lang="en-US" sz="2999">
                <a:solidFill>
                  <a:srgbClr val="FFFFFF"/>
                </a:solidFill>
                <a:latin typeface="Montserrat Bold"/>
              </a:rPr>
              <a:t>How can we overcome challenges?</a:t>
            </a:r>
          </a:p>
        </p:txBody>
      </p:sp>
      <p:sp>
        <p:nvSpPr>
          <p:cNvPr id="34" name="TextBox 34"/>
          <p:cNvSpPr txBox="1"/>
          <p:nvPr/>
        </p:nvSpPr>
        <p:spPr>
          <a:xfrm>
            <a:off x="10023147" y="82349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5</a:t>
            </a:r>
          </a:p>
        </p:txBody>
      </p:sp>
      <p:sp>
        <p:nvSpPr>
          <p:cNvPr id="35" name="TextBox 35"/>
          <p:cNvSpPr txBox="1"/>
          <p:nvPr/>
        </p:nvSpPr>
        <p:spPr>
          <a:xfrm>
            <a:off x="2549055" y="2574463"/>
            <a:ext cx="5333049" cy="2233808"/>
          </a:xfrm>
          <a:prstGeom prst="rect">
            <a:avLst/>
          </a:prstGeom>
        </p:spPr>
        <p:txBody>
          <a:bodyPr lIns="0" tIns="0" rIns="0" bIns="0" rtlCol="0" anchor="t">
            <a:spAutoFit/>
          </a:bodyPr>
          <a:lstStyle/>
          <a:p>
            <a:pPr algn="ctr">
              <a:lnSpc>
                <a:spcPts val="5797"/>
              </a:lnSpc>
            </a:pPr>
            <a:r>
              <a:rPr lang="en-US" sz="5797">
                <a:solidFill>
                  <a:srgbClr val="2E2E2E"/>
                </a:solidFill>
                <a:latin typeface="Gliker SemiBold"/>
              </a:rPr>
              <a:t>BEING OPEN WHEN THINGS GO WRONG</a:t>
            </a:r>
          </a:p>
        </p:txBody>
      </p:sp>
      <p:pic>
        <p:nvPicPr>
          <p:cNvPr id="42" name="Audio 41">
            <a:hlinkClick r:id="" action="ppaction://media"/>
            <a:extLst>
              <a:ext uri="{FF2B5EF4-FFF2-40B4-BE49-F238E27FC236}">
                <a16:creationId xmlns:a16="http://schemas.microsoft.com/office/drawing/2014/main" id="{E23F1863-D1A7-68E8-DF4A-CFD65509348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p:transition spd="slow" advTm="49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3729739" y="4197987"/>
            <a:ext cx="13529561" cy="1891025"/>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4" name="Group 4"/>
          <p:cNvGrpSpPr/>
          <p:nvPr/>
        </p:nvGrpSpPr>
        <p:grpSpPr>
          <a:xfrm>
            <a:off x="2784226" y="4197987"/>
            <a:ext cx="1891025" cy="189102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sp>
        <p:nvSpPr>
          <p:cNvPr id="6" name="TextBox 6"/>
          <p:cNvSpPr txBox="1"/>
          <p:nvPr/>
        </p:nvSpPr>
        <p:spPr>
          <a:xfrm>
            <a:off x="5455449" y="4455261"/>
            <a:ext cx="9074684" cy="1338377"/>
          </a:xfrm>
          <a:prstGeom prst="rect">
            <a:avLst/>
          </a:prstGeom>
        </p:spPr>
        <p:txBody>
          <a:bodyPr lIns="0" tIns="0" rIns="0" bIns="0" rtlCol="0" anchor="t">
            <a:spAutoFit/>
          </a:bodyPr>
          <a:lstStyle/>
          <a:p>
            <a:pPr marL="0" lvl="0" indent="0">
              <a:lnSpc>
                <a:spcPts val="5350"/>
              </a:lnSpc>
            </a:pPr>
            <a:r>
              <a:rPr lang="en-US" sz="4115">
                <a:solidFill>
                  <a:srgbClr val="FFFFFF"/>
                </a:solidFill>
                <a:latin typeface="Montserrat Bold"/>
              </a:rPr>
              <a:t>How can we overcome challenges?</a:t>
            </a:r>
          </a:p>
        </p:txBody>
      </p:sp>
      <p:sp>
        <p:nvSpPr>
          <p:cNvPr id="7" name="TextBox 7"/>
          <p:cNvSpPr txBox="1"/>
          <p:nvPr/>
        </p:nvSpPr>
        <p:spPr>
          <a:xfrm>
            <a:off x="2784226" y="4677947"/>
            <a:ext cx="1891025" cy="931106"/>
          </a:xfrm>
          <a:prstGeom prst="rect">
            <a:avLst/>
          </a:prstGeom>
        </p:spPr>
        <p:txBody>
          <a:bodyPr lIns="0" tIns="0" rIns="0" bIns="0" rtlCol="0" anchor="t">
            <a:spAutoFit/>
          </a:bodyPr>
          <a:lstStyle/>
          <a:p>
            <a:pPr algn="ctr">
              <a:lnSpc>
                <a:spcPts val="7408"/>
              </a:lnSpc>
            </a:pPr>
            <a:r>
              <a:rPr lang="en-US" sz="6173">
                <a:solidFill>
                  <a:srgbClr val="3F5896"/>
                </a:solidFill>
                <a:latin typeface="Gliker SemiBold"/>
              </a:rPr>
              <a:t>5</a:t>
            </a:r>
          </a:p>
        </p:txBody>
      </p:sp>
      <p:pic>
        <p:nvPicPr>
          <p:cNvPr id="8" name="Picture 8"/>
          <p:cNvPicPr>
            <a:picLocks noChangeAspect="1"/>
          </p:cNvPicPr>
          <p:nvPr/>
        </p:nvPicPr>
        <p:blipFill>
          <a:blip r:embed="rId5"/>
          <a:srcRect/>
          <a:stretch>
            <a:fillRect/>
          </a:stretch>
        </p:blipFill>
        <p:spPr>
          <a:xfrm>
            <a:off x="15003354" y="0"/>
            <a:ext cx="3284646" cy="910942"/>
          </a:xfrm>
          <a:prstGeom prst="rect">
            <a:avLst/>
          </a:prstGeom>
        </p:spPr>
      </p:pic>
      <p:pic>
        <p:nvPicPr>
          <p:cNvPr id="15" name="Audio 14">
            <a:hlinkClick r:id="" action="ppaction://media"/>
            <a:extLst>
              <a:ext uri="{FF2B5EF4-FFF2-40B4-BE49-F238E27FC236}">
                <a16:creationId xmlns:a16="http://schemas.microsoft.com/office/drawing/2014/main" id="{54DC0DDF-01DE-00D6-533E-AF25314FDC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107">
        <p159:morph option="byObject"/>
      </p:transition>
    </mc:Choice>
    <mc:Fallback>
      <p:transition spd="slow" advTm="7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3729739" y="4197987"/>
            <a:ext cx="13529561" cy="1891025"/>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4" name="Group 4"/>
          <p:cNvGrpSpPr/>
          <p:nvPr/>
        </p:nvGrpSpPr>
        <p:grpSpPr>
          <a:xfrm>
            <a:off x="2784226" y="4197987"/>
            <a:ext cx="1891025" cy="189102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sp>
        <p:nvSpPr>
          <p:cNvPr id="6" name="TextBox 6"/>
          <p:cNvSpPr txBox="1"/>
          <p:nvPr/>
        </p:nvSpPr>
        <p:spPr>
          <a:xfrm>
            <a:off x="5455449" y="4793399"/>
            <a:ext cx="9074684" cy="662102"/>
          </a:xfrm>
          <a:prstGeom prst="rect">
            <a:avLst/>
          </a:prstGeom>
        </p:spPr>
        <p:txBody>
          <a:bodyPr lIns="0" tIns="0" rIns="0" bIns="0" rtlCol="0" anchor="t">
            <a:spAutoFit/>
          </a:bodyPr>
          <a:lstStyle/>
          <a:p>
            <a:pPr marL="0" lvl="0" indent="0">
              <a:lnSpc>
                <a:spcPts val="5350"/>
              </a:lnSpc>
            </a:pPr>
            <a:r>
              <a:rPr lang="en-US" sz="4115">
                <a:solidFill>
                  <a:srgbClr val="FFFFFF"/>
                </a:solidFill>
                <a:latin typeface="Montserrat Bold"/>
              </a:rPr>
              <a:t>What are HCPC standards?</a:t>
            </a:r>
          </a:p>
        </p:txBody>
      </p:sp>
      <p:sp>
        <p:nvSpPr>
          <p:cNvPr id="7" name="TextBox 7"/>
          <p:cNvSpPr txBox="1"/>
          <p:nvPr/>
        </p:nvSpPr>
        <p:spPr>
          <a:xfrm>
            <a:off x="2784226" y="4677947"/>
            <a:ext cx="1891025" cy="931106"/>
          </a:xfrm>
          <a:prstGeom prst="rect">
            <a:avLst/>
          </a:prstGeom>
        </p:spPr>
        <p:txBody>
          <a:bodyPr lIns="0" tIns="0" rIns="0" bIns="0" rtlCol="0" anchor="t">
            <a:spAutoFit/>
          </a:bodyPr>
          <a:lstStyle/>
          <a:p>
            <a:pPr algn="ctr">
              <a:lnSpc>
                <a:spcPts val="7408"/>
              </a:lnSpc>
            </a:pPr>
            <a:r>
              <a:rPr lang="en-US" sz="6173">
                <a:solidFill>
                  <a:srgbClr val="3F5896"/>
                </a:solidFill>
                <a:latin typeface="Gliker SemiBold"/>
              </a:rPr>
              <a:t>1</a:t>
            </a:r>
          </a:p>
        </p:txBody>
      </p:sp>
      <p:pic>
        <p:nvPicPr>
          <p:cNvPr id="8" name="Picture 8"/>
          <p:cNvPicPr>
            <a:picLocks noChangeAspect="1"/>
          </p:cNvPicPr>
          <p:nvPr/>
        </p:nvPicPr>
        <p:blipFill>
          <a:blip r:embed="rId5"/>
          <a:srcRect/>
          <a:stretch>
            <a:fillRect/>
          </a:stretch>
        </p:blipFill>
        <p:spPr>
          <a:xfrm>
            <a:off x="15003354" y="0"/>
            <a:ext cx="3284646" cy="910942"/>
          </a:xfrm>
          <a:prstGeom prst="rect">
            <a:avLst/>
          </a:prstGeom>
        </p:spPr>
      </p:pic>
      <p:pic>
        <p:nvPicPr>
          <p:cNvPr id="10" name="Audio 9">
            <a:hlinkClick r:id="" action="ppaction://media"/>
            <a:extLst>
              <a:ext uri="{FF2B5EF4-FFF2-40B4-BE49-F238E27FC236}">
                <a16:creationId xmlns:a16="http://schemas.microsoft.com/office/drawing/2014/main" id="{86E45C2A-B912-95A9-C464-C1785B9CC6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837">
        <p159:morph option="byObject"/>
      </p:transition>
    </mc:Choice>
    <mc:Fallback>
      <p:transition spd="slow" advTm="5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27850">
            <a:off x="6085816" y="1564783"/>
            <a:ext cx="7888956" cy="7157435"/>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2324" y="5143500"/>
            <a:ext cx="5888466" cy="5438802"/>
          </a:xfrm>
          <a:prstGeom prst="rect">
            <a:avLst/>
          </a:prstGeom>
        </p:spPr>
      </p:pic>
      <p:sp>
        <p:nvSpPr>
          <p:cNvPr id="4" name="TextBox 4"/>
          <p:cNvSpPr txBox="1"/>
          <p:nvPr/>
        </p:nvSpPr>
        <p:spPr>
          <a:xfrm rot="-822644">
            <a:off x="6041145" y="2957711"/>
            <a:ext cx="6372948" cy="1084751"/>
          </a:xfrm>
          <a:prstGeom prst="rect">
            <a:avLst/>
          </a:prstGeom>
        </p:spPr>
        <p:txBody>
          <a:bodyPr lIns="0" tIns="0" rIns="0" bIns="0" rtlCol="0" anchor="t">
            <a:spAutoFit/>
          </a:bodyPr>
          <a:lstStyle/>
          <a:p>
            <a:pPr algn="ctr">
              <a:lnSpc>
                <a:spcPts val="8150"/>
              </a:lnSpc>
            </a:pPr>
            <a:r>
              <a:rPr lang="en-US" sz="8150">
                <a:solidFill>
                  <a:srgbClr val="2E2E2E"/>
                </a:solidFill>
                <a:latin typeface="Gliker SemiBold"/>
              </a:rPr>
              <a:t>REFLECT:</a:t>
            </a:r>
          </a:p>
        </p:txBody>
      </p:sp>
      <p:sp>
        <p:nvSpPr>
          <p:cNvPr id="5" name="TextBox 5"/>
          <p:cNvSpPr txBox="1"/>
          <p:nvPr/>
        </p:nvSpPr>
        <p:spPr>
          <a:xfrm rot="-862428">
            <a:off x="6639007" y="4195638"/>
            <a:ext cx="7166493" cy="3519770"/>
          </a:xfrm>
          <a:prstGeom prst="rect">
            <a:avLst/>
          </a:prstGeom>
        </p:spPr>
        <p:txBody>
          <a:bodyPr lIns="0" tIns="0" rIns="0" bIns="0" rtlCol="0" anchor="t">
            <a:spAutoFit/>
          </a:bodyPr>
          <a:lstStyle/>
          <a:p>
            <a:pPr algn="ctr">
              <a:lnSpc>
                <a:spcPts val="5685"/>
              </a:lnSpc>
            </a:pPr>
            <a:r>
              <a:rPr lang="en-US" sz="4061">
                <a:solidFill>
                  <a:srgbClr val="2E2E2E"/>
                </a:solidFill>
                <a:latin typeface="Montserrat Semi-Bold"/>
              </a:rPr>
              <a:t>What barriers might stop you, or a colleague, being open and honest with service users and/ or managers?</a:t>
            </a:r>
          </a:p>
        </p:txBody>
      </p:sp>
      <p:pic>
        <p:nvPicPr>
          <p:cNvPr id="6" name="Picture 6"/>
          <p:cNvPicPr>
            <a:picLocks noChangeAspect="1"/>
          </p:cNvPicPr>
          <p:nvPr/>
        </p:nvPicPr>
        <p:blipFill>
          <a:blip r:embed="rId9"/>
          <a:srcRect/>
          <a:stretch>
            <a:fillRect/>
          </a:stretch>
        </p:blipFill>
        <p:spPr>
          <a:xfrm>
            <a:off x="15003354" y="0"/>
            <a:ext cx="3284646" cy="910942"/>
          </a:xfrm>
          <a:prstGeom prst="rect">
            <a:avLst/>
          </a:prstGeom>
        </p:spPr>
      </p:pic>
      <p:pic>
        <p:nvPicPr>
          <p:cNvPr id="8" name="Audio 7">
            <a:hlinkClick r:id="" action="ppaction://media"/>
            <a:extLst>
              <a:ext uri="{FF2B5EF4-FFF2-40B4-BE49-F238E27FC236}">
                <a16:creationId xmlns:a16="http://schemas.microsoft.com/office/drawing/2014/main" id="{3A86FD97-A5EE-3052-4017-B519E1DCA5F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p:transition spd="slow" advTm="2261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A547EA64-047F-2C34-8DFF-986CAC18335F}"/>
              </a:ext>
            </a:extLst>
          </p:cNvPr>
          <p:cNvGrpSpPr/>
          <p:nvPr/>
        </p:nvGrpSpPr>
        <p:grpSpPr>
          <a:xfrm>
            <a:off x="-157909" y="38648"/>
            <a:ext cx="5750380" cy="4561994"/>
            <a:chOff x="-157909" y="38648"/>
            <a:chExt cx="5750380" cy="4561994"/>
          </a:xfrm>
        </p:grpSpPr>
        <p:pic>
          <p:nvPicPr>
            <p:cNvPr id="15" name="Picture 15"/>
            <p:cNvPicPr>
              <a:picLocks noChangeAspect="1"/>
            </p:cNvPicPr>
            <p:nvPr/>
          </p:nvPicPr>
          <p:blipFill>
            <a:blip r:embed="rId5"/>
            <a:srcRect/>
            <a:stretch>
              <a:fillRect/>
            </a:stretch>
          </p:blipFill>
          <p:spPr>
            <a:xfrm>
              <a:off x="123089" y="447381"/>
              <a:ext cx="4854384" cy="4153261"/>
            </a:xfrm>
            <a:prstGeom prst="rect">
              <a:avLst/>
            </a:prstGeom>
          </p:spPr>
        </p:pic>
        <p:grpSp>
          <p:nvGrpSpPr>
            <p:cNvPr id="25" name="Group 25"/>
            <p:cNvGrpSpPr/>
            <p:nvPr/>
          </p:nvGrpSpPr>
          <p:grpSpPr>
            <a:xfrm rot="-579854">
              <a:off x="-157909" y="473031"/>
              <a:ext cx="5750380" cy="1358396"/>
              <a:chOff x="0" y="0"/>
              <a:chExt cx="1783522" cy="421316"/>
            </a:xfrm>
          </p:grpSpPr>
          <p:sp>
            <p:nvSpPr>
              <p:cNvPr id="26" name="Freeform 26"/>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27" name="TextBox 27"/>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28" name="Group 28"/>
            <p:cNvGrpSpPr/>
            <p:nvPr/>
          </p:nvGrpSpPr>
          <p:grpSpPr>
            <a:xfrm rot="-610497">
              <a:off x="-27722" y="868788"/>
              <a:ext cx="560612" cy="1382200"/>
              <a:chOff x="0" y="0"/>
              <a:chExt cx="173878" cy="428699"/>
            </a:xfrm>
          </p:grpSpPr>
          <p:sp>
            <p:nvSpPr>
              <p:cNvPr id="29" name="Freeform 29"/>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30" name="TextBox 30"/>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31" name="Group 31"/>
            <p:cNvGrpSpPr/>
            <p:nvPr/>
          </p:nvGrpSpPr>
          <p:grpSpPr>
            <a:xfrm rot="-610497">
              <a:off x="4912990" y="38648"/>
              <a:ext cx="560612" cy="1382200"/>
              <a:chOff x="0" y="0"/>
              <a:chExt cx="173878" cy="428699"/>
            </a:xfrm>
          </p:grpSpPr>
          <p:sp>
            <p:nvSpPr>
              <p:cNvPr id="32" name="Freeform 32"/>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33" name="TextBox 33"/>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sp>
          <p:nvSpPr>
            <p:cNvPr id="35" name="TextBox 35"/>
            <p:cNvSpPr txBox="1"/>
            <p:nvPr/>
          </p:nvSpPr>
          <p:spPr>
            <a:xfrm rot="-652257">
              <a:off x="419425" y="428996"/>
              <a:ext cx="4467468" cy="1390183"/>
            </a:xfrm>
            <a:prstGeom prst="rect">
              <a:avLst/>
            </a:prstGeom>
          </p:spPr>
          <p:txBody>
            <a:bodyPr lIns="0" tIns="0" rIns="0" bIns="0" rtlCol="0" anchor="t">
              <a:spAutoFit/>
            </a:bodyPr>
            <a:lstStyle/>
            <a:p>
              <a:pPr algn="ctr">
                <a:lnSpc>
                  <a:spcPts val="3700"/>
                </a:lnSpc>
              </a:pPr>
              <a:r>
                <a:rPr lang="en-US" sz="2643" dirty="0">
                  <a:solidFill>
                    <a:srgbClr val="19120C"/>
                  </a:solidFill>
                  <a:latin typeface="Montserrat Semi-Bold"/>
                </a:rPr>
                <a:t>Shame or embarrassment surrounding apologising</a:t>
              </a:r>
            </a:p>
          </p:txBody>
        </p:sp>
      </p:grpSp>
      <p:grpSp>
        <p:nvGrpSpPr>
          <p:cNvPr id="50" name="Group 49">
            <a:extLst>
              <a:ext uri="{FF2B5EF4-FFF2-40B4-BE49-F238E27FC236}">
                <a16:creationId xmlns:a16="http://schemas.microsoft.com/office/drawing/2014/main" id="{21BF8409-A25E-D3B5-29FA-BFD6103EB4DE}"/>
              </a:ext>
            </a:extLst>
          </p:cNvPr>
          <p:cNvGrpSpPr/>
          <p:nvPr/>
        </p:nvGrpSpPr>
        <p:grpSpPr>
          <a:xfrm>
            <a:off x="2396083" y="2410273"/>
            <a:ext cx="5660688" cy="4857065"/>
            <a:chOff x="2674871" y="2558495"/>
            <a:chExt cx="5660688" cy="4857065"/>
          </a:xfrm>
        </p:grpSpPr>
        <p:pic>
          <p:nvPicPr>
            <p:cNvPr id="2" name="Picture 2"/>
            <p:cNvPicPr>
              <a:picLocks noChangeAspect="1"/>
            </p:cNvPicPr>
            <p:nvPr/>
          </p:nvPicPr>
          <p:blipFill>
            <a:blip r:embed="rId5"/>
            <a:srcRect/>
            <a:stretch>
              <a:fillRect/>
            </a:stretch>
          </p:blipFill>
          <p:spPr>
            <a:xfrm>
              <a:off x="2674871" y="3262299"/>
              <a:ext cx="4854384" cy="4153261"/>
            </a:xfrm>
            <a:prstGeom prst="rect">
              <a:avLst/>
            </a:prstGeom>
          </p:spPr>
        </p:pic>
        <p:grpSp>
          <p:nvGrpSpPr>
            <p:cNvPr id="16" name="Group 16"/>
            <p:cNvGrpSpPr/>
            <p:nvPr/>
          </p:nvGrpSpPr>
          <p:grpSpPr>
            <a:xfrm rot="-579854">
              <a:off x="2726473" y="2966370"/>
              <a:ext cx="5609086" cy="1325018"/>
              <a:chOff x="0" y="0"/>
              <a:chExt cx="1783522" cy="421316"/>
            </a:xfrm>
          </p:grpSpPr>
          <p:sp>
            <p:nvSpPr>
              <p:cNvPr id="17" name="Freeform 17"/>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18" name="TextBox 18"/>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9" name="Group 19"/>
            <p:cNvGrpSpPr/>
            <p:nvPr/>
          </p:nvGrpSpPr>
          <p:grpSpPr>
            <a:xfrm rot="-610497">
              <a:off x="2839931" y="3376385"/>
              <a:ext cx="546837" cy="1348238"/>
              <a:chOff x="0" y="0"/>
              <a:chExt cx="173878" cy="428699"/>
            </a:xfrm>
          </p:grpSpPr>
          <p:sp>
            <p:nvSpPr>
              <p:cNvPr id="20" name="Freeform 20"/>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21" name="TextBox 21"/>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22" name="Group 22"/>
            <p:cNvGrpSpPr/>
            <p:nvPr/>
          </p:nvGrpSpPr>
          <p:grpSpPr>
            <a:xfrm rot="-610497">
              <a:off x="7656215" y="2558495"/>
              <a:ext cx="546837" cy="1348238"/>
              <a:chOff x="0" y="0"/>
              <a:chExt cx="173878" cy="428699"/>
            </a:xfrm>
          </p:grpSpPr>
          <p:sp>
            <p:nvSpPr>
              <p:cNvPr id="23" name="Freeform 23"/>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24" name="TextBox 24"/>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sp>
          <p:nvSpPr>
            <p:cNvPr id="34" name="TextBox 34"/>
            <p:cNvSpPr txBox="1"/>
            <p:nvPr/>
          </p:nvSpPr>
          <p:spPr>
            <a:xfrm rot="-683870">
              <a:off x="3544547" y="3121501"/>
              <a:ext cx="4120660" cy="958657"/>
            </a:xfrm>
            <a:prstGeom prst="rect">
              <a:avLst/>
            </a:prstGeom>
          </p:spPr>
          <p:txBody>
            <a:bodyPr lIns="0" tIns="0" rIns="0" bIns="0" rtlCol="0" anchor="t">
              <a:spAutoFit/>
            </a:bodyPr>
            <a:lstStyle/>
            <a:p>
              <a:pPr algn="ctr">
                <a:lnSpc>
                  <a:spcPts val="3860"/>
                </a:lnSpc>
              </a:pPr>
              <a:r>
                <a:rPr lang="en-US" sz="2757" dirty="0">
                  <a:solidFill>
                    <a:srgbClr val="19120C"/>
                  </a:solidFill>
                  <a:latin typeface="Montserrat Semi-Bold"/>
                </a:rPr>
                <a:t>Workload and working environment</a:t>
              </a:r>
            </a:p>
          </p:txBody>
        </p:sp>
      </p:grpSp>
      <p:grpSp>
        <p:nvGrpSpPr>
          <p:cNvPr id="36" name="Group 36"/>
          <p:cNvGrpSpPr/>
          <p:nvPr/>
        </p:nvGrpSpPr>
        <p:grpSpPr>
          <a:xfrm>
            <a:off x="11430137" y="5199524"/>
            <a:ext cx="6076070" cy="5245952"/>
            <a:chOff x="0" y="0"/>
            <a:chExt cx="8101427" cy="6994603"/>
          </a:xfrm>
        </p:grpSpPr>
        <p:pic>
          <p:nvPicPr>
            <p:cNvPr id="37" name="Picture 37"/>
            <p:cNvPicPr>
              <a:picLocks noChangeAspect="1"/>
            </p:cNvPicPr>
            <p:nvPr/>
          </p:nvPicPr>
          <p:blipFill>
            <a:blip r:embed="rId5"/>
            <a:srcRect/>
            <a:stretch>
              <a:fillRect/>
            </a:stretch>
          </p:blipFill>
          <p:spPr>
            <a:xfrm>
              <a:off x="0" y="865198"/>
              <a:ext cx="7164125" cy="6129405"/>
            </a:xfrm>
            <a:prstGeom prst="rect">
              <a:avLst/>
            </a:prstGeom>
          </p:spPr>
        </p:pic>
        <p:grpSp>
          <p:nvGrpSpPr>
            <p:cNvPr id="38" name="Group 38"/>
            <p:cNvGrpSpPr/>
            <p:nvPr/>
          </p:nvGrpSpPr>
          <p:grpSpPr>
            <a:xfrm rot="-579854">
              <a:off x="100589" y="649881"/>
              <a:ext cx="7900248" cy="1866253"/>
              <a:chOff x="0" y="0"/>
              <a:chExt cx="1783522" cy="421316"/>
            </a:xfrm>
          </p:grpSpPr>
          <p:sp>
            <p:nvSpPr>
              <p:cNvPr id="39" name="Freeform 39"/>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40" name="TextBox 40"/>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41" name="Group 41"/>
            <p:cNvGrpSpPr/>
            <p:nvPr/>
          </p:nvGrpSpPr>
          <p:grpSpPr>
            <a:xfrm rot="-610497">
              <a:off x="296876" y="1213961"/>
              <a:ext cx="770205" cy="1898957"/>
              <a:chOff x="0" y="0"/>
              <a:chExt cx="173878" cy="428699"/>
            </a:xfrm>
          </p:grpSpPr>
          <p:sp>
            <p:nvSpPr>
              <p:cNvPr id="42" name="Freeform 42"/>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43" name="TextBox 43"/>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44" name="Group 44"/>
            <p:cNvGrpSpPr/>
            <p:nvPr/>
          </p:nvGrpSpPr>
          <p:grpSpPr>
            <a:xfrm rot="-610497">
              <a:off x="7037941" y="53098"/>
              <a:ext cx="770205" cy="1898957"/>
              <a:chOff x="0" y="0"/>
              <a:chExt cx="173878" cy="428699"/>
            </a:xfrm>
          </p:grpSpPr>
          <p:sp>
            <p:nvSpPr>
              <p:cNvPr id="45" name="Freeform 45"/>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46" name="TextBox 46"/>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sp>
          <p:nvSpPr>
            <p:cNvPr id="47" name="TextBox 47"/>
            <p:cNvSpPr txBox="1"/>
            <p:nvPr/>
          </p:nvSpPr>
          <p:spPr>
            <a:xfrm rot="-652257">
              <a:off x="1233529" y="573831"/>
              <a:ext cx="5784532" cy="1834528"/>
            </a:xfrm>
            <a:prstGeom prst="rect">
              <a:avLst/>
            </a:prstGeom>
          </p:spPr>
          <p:txBody>
            <a:bodyPr lIns="0" tIns="0" rIns="0" bIns="0" rtlCol="0" anchor="t">
              <a:spAutoFit/>
            </a:bodyPr>
            <a:lstStyle/>
            <a:p>
              <a:pPr algn="ctr">
                <a:lnSpc>
                  <a:spcPts val="3700"/>
                </a:lnSpc>
              </a:pPr>
              <a:r>
                <a:rPr lang="en-US" sz="2643">
                  <a:solidFill>
                    <a:srgbClr val="19120C"/>
                  </a:solidFill>
                  <a:latin typeface="Montserrat Semi-Bold"/>
                </a:rPr>
                <a:t>Fear of criticism of isolation from colleagues and seniors</a:t>
              </a:r>
            </a:p>
          </p:txBody>
        </p:sp>
      </p:grpSp>
      <p:pic>
        <p:nvPicPr>
          <p:cNvPr id="48" name="Picture 48"/>
          <p:cNvPicPr>
            <a:picLocks noChangeAspect="1"/>
          </p:cNvPicPr>
          <p:nvPr/>
        </p:nvPicPr>
        <p:blipFill>
          <a:blip r:embed="rId6"/>
          <a:srcRect/>
          <a:stretch>
            <a:fillRect/>
          </a:stretch>
        </p:blipFill>
        <p:spPr>
          <a:xfrm>
            <a:off x="10723696" y="333510"/>
            <a:ext cx="6535604" cy="3610921"/>
          </a:xfrm>
          <a:prstGeom prst="rect">
            <a:avLst/>
          </a:prstGeom>
        </p:spPr>
      </p:pic>
      <p:sp>
        <p:nvSpPr>
          <p:cNvPr id="49" name="TextBox 49"/>
          <p:cNvSpPr txBox="1"/>
          <p:nvPr/>
        </p:nvSpPr>
        <p:spPr>
          <a:xfrm>
            <a:off x="11189643" y="641844"/>
            <a:ext cx="5767737" cy="2696842"/>
          </a:xfrm>
          <a:prstGeom prst="rect">
            <a:avLst/>
          </a:prstGeom>
        </p:spPr>
        <p:txBody>
          <a:bodyPr lIns="0" tIns="0" rIns="0" bIns="0" rtlCol="0" anchor="t">
            <a:spAutoFit/>
          </a:bodyPr>
          <a:lstStyle/>
          <a:p>
            <a:pPr algn="ctr">
              <a:lnSpc>
                <a:spcPts val="7148"/>
              </a:lnSpc>
            </a:pPr>
            <a:r>
              <a:rPr lang="en-US" sz="5106">
                <a:solidFill>
                  <a:srgbClr val="000000"/>
                </a:solidFill>
                <a:latin typeface="Gliker SemiBold"/>
              </a:rPr>
              <a:t>Barriers to being open when things go wrong</a:t>
            </a:r>
          </a:p>
        </p:txBody>
      </p:sp>
      <p:grpSp>
        <p:nvGrpSpPr>
          <p:cNvPr id="3" name="Group 3"/>
          <p:cNvGrpSpPr/>
          <p:nvPr/>
        </p:nvGrpSpPr>
        <p:grpSpPr>
          <a:xfrm>
            <a:off x="6616790" y="4051231"/>
            <a:ext cx="5928541" cy="5141121"/>
            <a:chOff x="0" y="0"/>
            <a:chExt cx="7904721" cy="6854828"/>
          </a:xfrm>
        </p:grpSpPr>
        <p:pic>
          <p:nvPicPr>
            <p:cNvPr id="4" name="Picture 4"/>
            <p:cNvPicPr>
              <a:picLocks noChangeAspect="1"/>
            </p:cNvPicPr>
            <p:nvPr/>
          </p:nvPicPr>
          <p:blipFill>
            <a:blip r:embed="rId5"/>
            <a:srcRect/>
            <a:stretch>
              <a:fillRect/>
            </a:stretch>
          </p:blipFill>
          <p:spPr>
            <a:xfrm>
              <a:off x="52476" y="1317147"/>
              <a:ext cx="6472512" cy="5537681"/>
            </a:xfrm>
            <a:prstGeom prst="rect">
              <a:avLst/>
            </a:prstGeom>
          </p:spPr>
        </p:pic>
        <p:grpSp>
          <p:nvGrpSpPr>
            <p:cNvPr id="5" name="Group 5"/>
            <p:cNvGrpSpPr/>
            <p:nvPr/>
          </p:nvGrpSpPr>
          <p:grpSpPr>
            <a:xfrm rot="-579854">
              <a:off x="98147" y="634102"/>
              <a:ext cx="7708427" cy="1820939"/>
              <a:chOff x="0" y="0"/>
              <a:chExt cx="1783522" cy="421316"/>
            </a:xfrm>
          </p:grpSpPr>
          <p:sp>
            <p:nvSpPr>
              <p:cNvPr id="6" name="Freeform 6"/>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8" name="Group 8"/>
            <p:cNvGrpSpPr/>
            <p:nvPr/>
          </p:nvGrpSpPr>
          <p:grpSpPr>
            <a:xfrm rot="-610497">
              <a:off x="259348" y="1197185"/>
              <a:ext cx="751504" cy="1852850"/>
              <a:chOff x="0" y="0"/>
              <a:chExt cx="173878" cy="428699"/>
            </a:xfrm>
          </p:grpSpPr>
          <p:sp>
            <p:nvSpPr>
              <p:cNvPr id="9" name="Freeform 9"/>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1" name="Group 11"/>
            <p:cNvGrpSpPr/>
            <p:nvPr/>
          </p:nvGrpSpPr>
          <p:grpSpPr>
            <a:xfrm rot="-610497">
              <a:off x="6867081" y="51808"/>
              <a:ext cx="751504" cy="1852850"/>
              <a:chOff x="0" y="0"/>
              <a:chExt cx="173878" cy="428699"/>
            </a:xfrm>
          </p:grpSpPr>
          <p:sp>
            <p:nvSpPr>
              <p:cNvPr id="12" name="Freeform 12"/>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sp>
          <p:nvSpPr>
            <p:cNvPr id="14" name="TextBox 14"/>
            <p:cNvSpPr txBox="1"/>
            <p:nvPr/>
          </p:nvSpPr>
          <p:spPr>
            <a:xfrm rot="-579492">
              <a:off x="1490037" y="856926"/>
              <a:ext cx="4846527" cy="1377811"/>
            </a:xfrm>
            <a:prstGeom prst="rect">
              <a:avLst/>
            </a:prstGeom>
          </p:spPr>
          <p:txBody>
            <a:bodyPr lIns="0" tIns="0" rIns="0" bIns="0" rtlCol="0" anchor="t">
              <a:spAutoFit/>
            </a:bodyPr>
            <a:lstStyle/>
            <a:p>
              <a:pPr algn="ctr">
                <a:lnSpc>
                  <a:spcPts val="4275"/>
                </a:lnSpc>
              </a:pPr>
              <a:r>
                <a:rPr lang="en-US" sz="3054" dirty="0">
                  <a:solidFill>
                    <a:srgbClr val="000000"/>
                  </a:solidFill>
                  <a:latin typeface="Montserrat Semi-Bold"/>
                </a:rPr>
                <a:t>Fear of regulatory or criminal action</a:t>
              </a:r>
            </a:p>
          </p:txBody>
        </p:sp>
      </p:grpSp>
      <p:pic>
        <p:nvPicPr>
          <p:cNvPr id="56" name="Audio 55">
            <a:hlinkClick r:id="" action="ppaction://media"/>
            <a:extLst>
              <a:ext uri="{FF2B5EF4-FFF2-40B4-BE49-F238E27FC236}">
                <a16:creationId xmlns:a16="http://schemas.microsoft.com/office/drawing/2014/main" id="{5E9022F8-D7BE-E093-ACAD-CA0DD43C9A1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6172" t="-162109" r="-326172" b="-162109"/>
          <a:stretch>
            <a:fillRect/>
          </a:stretch>
        </p:blipFill>
        <p:spPr>
          <a:xfrm>
            <a:off x="14473237" y="8139112"/>
            <a:ext cx="3057525" cy="1724025"/>
          </a:xfrm>
          <a:prstGeom prst="rect">
            <a:avLst/>
          </a:prstGeom>
        </p:spPr>
      </p:pic>
    </p:spTree>
  </p:cSld>
  <p:clrMapOvr>
    <a:masterClrMapping/>
  </p:clrMapOvr>
  <p:transition spd="slow" advTm="1323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50"/>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00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2179273" y="5019277"/>
            <a:ext cx="6076070" cy="5245952"/>
            <a:chOff x="0" y="0"/>
            <a:chExt cx="8101427" cy="6994603"/>
          </a:xfrm>
        </p:grpSpPr>
        <p:pic>
          <p:nvPicPr>
            <p:cNvPr id="3" name="Picture 3"/>
            <p:cNvPicPr>
              <a:picLocks noChangeAspect="1"/>
            </p:cNvPicPr>
            <p:nvPr/>
          </p:nvPicPr>
          <p:blipFill>
            <a:blip r:embed="rId5"/>
            <a:srcRect/>
            <a:stretch>
              <a:fillRect/>
            </a:stretch>
          </p:blipFill>
          <p:spPr>
            <a:xfrm>
              <a:off x="0" y="865198"/>
              <a:ext cx="7164125" cy="6129405"/>
            </a:xfrm>
            <a:prstGeom prst="rect">
              <a:avLst/>
            </a:prstGeom>
          </p:spPr>
        </p:pic>
        <p:grpSp>
          <p:nvGrpSpPr>
            <p:cNvPr id="4" name="Group 4"/>
            <p:cNvGrpSpPr/>
            <p:nvPr/>
          </p:nvGrpSpPr>
          <p:grpSpPr>
            <a:xfrm rot="-579854">
              <a:off x="100589" y="649881"/>
              <a:ext cx="7900248" cy="1866253"/>
              <a:chOff x="0" y="0"/>
              <a:chExt cx="1783522" cy="421316"/>
            </a:xfrm>
          </p:grpSpPr>
          <p:sp>
            <p:nvSpPr>
              <p:cNvPr id="5" name="Freeform 5"/>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7" name="Group 7"/>
            <p:cNvGrpSpPr/>
            <p:nvPr/>
          </p:nvGrpSpPr>
          <p:grpSpPr>
            <a:xfrm rot="-610497">
              <a:off x="296876" y="1213961"/>
              <a:ext cx="770205" cy="1898957"/>
              <a:chOff x="0" y="0"/>
              <a:chExt cx="173878" cy="428699"/>
            </a:xfrm>
          </p:grpSpPr>
          <p:sp>
            <p:nvSpPr>
              <p:cNvPr id="8" name="Freeform 8"/>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10" name="Group 10"/>
            <p:cNvGrpSpPr/>
            <p:nvPr/>
          </p:nvGrpSpPr>
          <p:grpSpPr>
            <a:xfrm rot="-610497">
              <a:off x="7037941" y="53098"/>
              <a:ext cx="770205" cy="1898957"/>
              <a:chOff x="0" y="0"/>
              <a:chExt cx="173878" cy="428699"/>
            </a:xfrm>
          </p:grpSpPr>
          <p:sp>
            <p:nvSpPr>
              <p:cNvPr id="11" name="Freeform 11"/>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sp>
          <p:nvSpPr>
            <p:cNvPr id="13" name="TextBox 13"/>
            <p:cNvSpPr txBox="1"/>
            <p:nvPr/>
          </p:nvSpPr>
          <p:spPr>
            <a:xfrm rot="-652257">
              <a:off x="1233529" y="573831"/>
              <a:ext cx="5784532" cy="1834528"/>
            </a:xfrm>
            <a:prstGeom prst="rect">
              <a:avLst/>
            </a:prstGeom>
          </p:spPr>
          <p:txBody>
            <a:bodyPr lIns="0" tIns="0" rIns="0" bIns="0" rtlCol="0" anchor="t">
              <a:spAutoFit/>
            </a:bodyPr>
            <a:lstStyle/>
            <a:p>
              <a:pPr algn="ctr">
                <a:lnSpc>
                  <a:spcPts val="3700"/>
                </a:lnSpc>
              </a:pPr>
              <a:r>
                <a:rPr lang="en-US" sz="2643" dirty="0">
                  <a:solidFill>
                    <a:srgbClr val="19120C"/>
                  </a:solidFill>
                  <a:latin typeface="Montserrat Semi-Bold"/>
                </a:rPr>
                <a:t>Fear of criticism or isolation from colleagues and seniors</a:t>
              </a:r>
            </a:p>
          </p:txBody>
        </p:sp>
      </p:grpSp>
      <p:pic>
        <p:nvPicPr>
          <p:cNvPr id="14" name="Picture 14"/>
          <p:cNvPicPr>
            <a:picLocks noChangeAspect="1"/>
          </p:cNvPicPr>
          <p:nvPr/>
        </p:nvPicPr>
        <p:blipFill>
          <a:blip r:embed="rId6"/>
          <a:srcRect/>
          <a:stretch>
            <a:fillRect/>
          </a:stretch>
        </p:blipFill>
        <p:spPr>
          <a:xfrm>
            <a:off x="10723696" y="333510"/>
            <a:ext cx="6535604" cy="3610921"/>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2453" y="1028700"/>
            <a:ext cx="8491637" cy="8414440"/>
          </a:xfrm>
          <a:prstGeom prst="rect">
            <a:avLst/>
          </a:prstGeom>
        </p:spPr>
      </p:pic>
      <p:sp>
        <p:nvSpPr>
          <p:cNvPr id="16" name="TextBox 16"/>
          <p:cNvSpPr txBox="1"/>
          <p:nvPr/>
        </p:nvSpPr>
        <p:spPr>
          <a:xfrm>
            <a:off x="11189643" y="622794"/>
            <a:ext cx="5593652" cy="2404881"/>
          </a:xfrm>
          <a:prstGeom prst="rect">
            <a:avLst/>
          </a:prstGeom>
        </p:spPr>
        <p:txBody>
          <a:bodyPr lIns="0" tIns="0" rIns="0" bIns="0" rtlCol="0" anchor="t">
            <a:spAutoFit/>
          </a:bodyPr>
          <a:lstStyle/>
          <a:p>
            <a:pPr algn="ctr">
              <a:lnSpc>
                <a:spcPts val="9678"/>
              </a:lnSpc>
            </a:pPr>
            <a:r>
              <a:rPr lang="en-US" sz="6913">
                <a:solidFill>
                  <a:srgbClr val="000000"/>
                </a:solidFill>
                <a:latin typeface="Gliker SemiBold"/>
              </a:rPr>
              <a:t>Overcoming the barriers</a:t>
            </a:r>
          </a:p>
        </p:txBody>
      </p:sp>
      <p:sp>
        <p:nvSpPr>
          <p:cNvPr id="17" name="TextBox 17"/>
          <p:cNvSpPr txBox="1"/>
          <p:nvPr/>
        </p:nvSpPr>
        <p:spPr>
          <a:xfrm>
            <a:off x="2431627" y="3593694"/>
            <a:ext cx="6573289" cy="5336479"/>
          </a:xfrm>
          <a:prstGeom prst="rect">
            <a:avLst/>
          </a:prstGeom>
        </p:spPr>
        <p:txBody>
          <a:bodyPr lIns="0" tIns="0" rIns="0" bIns="0" rtlCol="0" anchor="t">
            <a:spAutoFit/>
          </a:bodyPr>
          <a:lstStyle/>
          <a:p>
            <a:pPr algn="ctr">
              <a:lnSpc>
                <a:spcPts val="6033"/>
              </a:lnSpc>
            </a:pPr>
            <a:r>
              <a:rPr lang="en-US" sz="4309" dirty="0">
                <a:solidFill>
                  <a:srgbClr val="000000"/>
                </a:solidFill>
                <a:latin typeface="Montserrat Semi-Bold"/>
              </a:rPr>
              <a:t>- Avoid blame culture</a:t>
            </a:r>
          </a:p>
          <a:p>
            <a:pPr algn="ctr">
              <a:lnSpc>
                <a:spcPts val="6033"/>
              </a:lnSpc>
            </a:pPr>
            <a:r>
              <a:rPr lang="en-US" sz="4309" dirty="0">
                <a:solidFill>
                  <a:srgbClr val="000000"/>
                </a:solidFill>
                <a:latin typeface="Montserrat Semi-Bold"/>
              </a:rPr>
              <a:t>- Build an open, discursive relationship with supervisors</a:t>
            </a:r>
          </a:p>
          <a:p>
            <a:pPr algn="ctr">
              <a:lnSpc>
                <a:spcPts val="6033"/>
              </a:lnSpc>
            </a:pPr>
            <a:r>
              <a:rPr lang="en-US" sz="4309" dirty="0">
                <a:solidFill>
                  <a:srgbClr val="000000"/>
                </a:solidFill>
                <a:latin typeface="Montserrat Semi-Bold"/>
              </a:rPr>
              <a:t>- Escalating concerns beyond supervisors</a:t>
            </a:r>
          </a:p>
          <a:p>
            <a:pPr algn="ctr">
              <a:lnSpc>
                <a:spcPts val="6033"/>
              </a:lnSpc>
            </a:pPr>
            <a:r>
              <a:rPr lang="en-US" sz="4309" dirty="0">
                <a:solidFill>
                  <a:srgbClr val="000000"/>
                </a:solidFill>
                <a:latin typeface="Montserrat Semi-Bold"/>
              </a:rPr>
              <a:t>- Other options</a:t>
            </a:r>
          </a:p>
        </p:txBody>
      </p:sp>
      <p:sp>
        <p:nvSpPr>
          <p:cNvPr id="18" name="TextBox 18"/>
          <p:cNvSpPr txBox="1"/>
          <p:nvPr/>
        </p:nvSpPr>
        <p:spPr>
          <a:xfrm>
            <a:off x="4428923" y="1725222"/>
            <a:ext cx="2578696" cy="1533525"/>
          </a:xfrm>
          <a:prstGeom prst="rect">
            <a:avLst/>
          </a:prstGeom>
        </p:spPr>
        <p:txBody>
          <a:bodyPr lIns="0" tIns="0" rIns="0" bIns="0" rtlCol="0" anchor="t">
            <a:spAutoFit/>
          </a:bodyPr>
          <a:lstStyle/>
          <a:p>
            <a:pPr algn="ctr">
              <a:lnSpc>
                <a:spcPts val="12599"/>
              </a:lnSpc>
            </a:pPr>
            <a:r>
              <a:rPr lang="en-US" sz="9000">
                <a:solidFill>
                  <a:srgbClr val="000000"/>
                </a:solidFill>
                <a:latin typeface="Gliker SemiBold"/>
              </a:rPr>
              <a:t>TIPS</a:t>
            </a:r>
          </a:p>
        </p:txBody>
      </p:sp>
      <p:pic>
        <p:nvPicPr>
          <p:cNvPr id="22" name="Audio 21">
            <a:hlinkClick r:id="" action="ppaction://media"/>
            <a:extLst>
              <a:ext uri="{FF2B5EF4-FFF2-40B4-BE49-F238E27FC236}">
                <a16:creationId xmlns:a16="http://schemas.microsoft.com/office/drawing/2014/main" id="{EEA43C94-D0C2-5D13-C998-1F8946EAF7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749">
        <p:cover/>
      </p:transition>
    </mc:Choice>
    <mc:Fallback>
      <p:transition spd="slow" advTm="47749">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0723696" y="333510"/>
            <a:ext cx="6535604" cy="361092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2453" y="1028700"/>
            <a:ext cx="8491637" cy="8414440"/>
          </a:xfrm>
          <a:prstGeom prst="rect">
            <a:avLst/>
          </a:prstGeom>
        </p:spPr>
      </p:pic>
      <p:sp>
        <p:nvSpPr>
          <p:cNvPr id="4" name="TextBox 4"/>
          <p:cNvSpPr txBox="1"/>
          <p:nvPr/>
        </p:nvSpPr>
        <p:spPr>
          <a:xfrm>
            <a:off x="11189643" y="622794"/>
            <a:ext cx="5593652" cy="2404881"/>
          </a:xfrm>
          <a:prstGeom prst="rect">
            <a:avLst/>
          </a:prstGeom>
        </p:spPr>
        <p:txBody>
          <a:bodyPr lIns="0" tIns="0" rIns="0" bIns="0" rtlCol="0" anchor="t">
            <a:spAutoFit/>
          </a:bodyPr>
          <a:lstStyle/>
          <a:p>
            <a:pPr algn="ctr">
              <a:lnSpc>
                <a:spcPts val="9678"/>
              </a:lnSpc>
            </a:pPr>
            <a:r>
              <a:rPr lang="en-US" sz="6913">
                <a:solidFill>
                  <a:srgbClr val="000000"/>
                </a:solidFill>
                <a:latin typeface="Gliker SemiBold"/>
              </a:rPr>
              <a:t>Overcoming the barriers</a:t>
            </a:r>
          </a:p>
        </p:txBody>
      </p:sp>
      <p:sp>
        <p:nvSpPr>
          <p:cNvPr id="5" name="TextBox 5"/>
          <p:cNvSpPr txBox="1"/>
          <p:nvPr/>
        </p:nvSpPr>
        <p:spPr>
          <a:xfrm>
            <a:off x="2431627" y="3593694"/>
            <a:ext cx="6573289" cy="5336479"/>
          </a:xfrm>
          <a:prstGeom prst="rect">
            <a:avLst/>
          </a:prstGeom>
        </p:spPr>
        <p:txBody>
          <a:bodyPr lIns="0" tIns="0" rIns="0" bIns="0" rtlCol="0" anchor="t">
            <a:spAutoFit/>
          </a:bodyPr>
          <a:lstStyle/>
          <a:p>
            <a:pPr algn="ctr">
              <a:lnSpc>
                <a:spcPts val="6033"/>
              </a:lnSpc>
            </a:pPr>
            <a:r>
              <a:rPr lang="en-US" sz="4309">
                <a:solidFill>
                  <a:srgbClr val="000000"/>
                </a:solidFill>
                <a:latin typeface="Montserrat Semi-Bold"/>
              </a:rPr>
              <a:t>- Be aware of the facts:</a:t>
            </a:r>
          </a:p>
          <a:p>
            <a:pPr algn="ctr">
              <a:lnSpc>
                <a:spcPts val="6033"/>
              </a:lnSpc>
            </a:pPr>
            <a:r>
              <a:rPr lang="en-US" sz="4309">
                <a:solidFill>
                  <a:srgbClr val="000000"/>
                </a:solidFill>
                <a:latin typeface="Montserrat Semi-Bold"/>
              </a:rPr>
              <a:t>- Reduces chance of mitigation</a:t>
            </a:r>
          </a:p>
          <a:p>
            <a:pPr algn="ctr">
              <a:lnSpc>
                <a:spcPts val="6033"/>
              </a:lnSpc>
            </a:pPr>
            <a:r>
              <a:rPr lang="en-US" sz="4309">
                <a:solidFill>
                  <a:srgbClr val="000000"/>
                </a:solidFill>
                <a:latin typeface="Montserrat Semi-Bold"/>
              </a:rPr>
              <a:t>- Considered a mitigating factor</a:t>
            </a:r>
          </a:p>
          <a:p>
            <a:pPr algn="ctr">
              <a:lnSpc>
                <a:spcPts val="6033"/>
              </a:lnSpc>
            </a:pPr>
            <a:r>
              <a:rPr lang="en-US" sz="4309">
                <a:solidFill>
                  <a:srgbClr val="000000"/>
                </a:solidFill>
                <a:latin typeface="Montserrat Semi-Bold"/>
              </a:rPr>
              <a:t>- Much better than hiding an error</a:t>
            </a:r>
          </a:p>
        </p:txBody>
      </p:sp>
      <p:sp>
        <p:nvSpPr>
          <p:cNvPr id="6" name="TextBox 6"/>
          <p:cNvSpPr txBox="1"/>
          <p:nvPr/>
        </p:nvSpPr>
        <p:spPr>
          <a:xfrm>
            <a:off x="4428923" y="1725222"/>
            <a:ext cx="2578696" cy="1533525"/>
          </a:xfrm>
          <a:prstGeom prst="rect">
            <a:avLst/>
          </a:prstGeom>
        </p:spPr>
        <p:txBody>
          <a:bodyPr lIns="0" tIns="0" rIns="0" bIns="0" rtlCol="0" anchor="t">
            <a:spAutoFit/>
          </a:bodyPr>
          <a:lstStyle/>
          <a:p>
            <a:pPr algn="ctr">
              <a:lnSpc>
                <a:spcPts val="12599"/>
              </a:lnSpc>
            </a:pPr>
            <a:r>
              <a:rPr lang="en-US" sz="9000">
                <a:solidFill>
                  <a:srgbClr val="000000"/>
                </a:solidFill>
                <a:latin typeface="Gliker SemiBold"/>
              </a:rPr>
              <a:t>TIPS</a:t>
            </a:r>
          </a:p>
        </p:txBody>
      </p:sp>
      <p:grpSp>
        <p:nvGrpSpPr>
          <p:cNvPr id="7" name="Group 7"/>
          <p:cNvGrpSpPr/>
          <p:nvPr/>
        </p:nvGrpSpPr>
        <p:grpSpPr>
          <a:xfrm>
            <a:off x="12359459" y="5143500"/>
            <a:ext cx="5928541" cy="5141121"/>
            <a:chOff x="0" y="0"/>
            <a:chExt cx="7904721" cy="6854828"/>
          </a:xfrm>
        </p:grpSpPr>
        <p:pic>
          <p:nvPicPr>
            <p:cNvPr id="8" name="Picture 8"/>
            <p:cNvPicPr>
              <a:picLocks noChangeAspect="1"/>
            </p:cNvPicPr>
            <p:nvPr/>
          </p:nvPicPr>
          <p:blipFill>
            <a:blip r:embed="rId8"/>
            <a:srcRect/>
            <a:stretch>
              <a:fillRect/>
            </a:stretch>
          </p:blipFill>
          <p:spPr>
            <a:xfrm>
              <a:off x="52476" y="1317147"/>
              <a:ext cx="6472512" cy="5537681"/>
            </a:xfrm>
            <a:prstGeom prst="rect">
              <a:avLst/>
            </a:prstGeom>
          </p:spPr>
        </p:pic>
        <p:grpSp>
          <p:nvGrpSpPr>
            <p:cNvPr id="9" name="Group 9"/>
            <p:cNvGrpSpPr/>
            <p:nvPr/>
          </p:nvGrpSpPr>
          <p:grpSpPr>
            <a:xfrm rot="-579854">
              <a:off x="98147" y="634102"/>
              <a:ext cx="7708427" cy="1820939"/>
              <a:chOff x="0" y="0"/>
              <a:chExt cx="1783522" cy="421316"/>
            </a:xfrm>
          </p:grpSpPr>
          <p:sp>
            <p:nvSpPr>
              <p:cNvPr id="10" name="Freeform 10"/>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2" name="Group 12"/>
            <p:cNvGrpSpPr/>
            <p:nvPr/>
          </p:nvGrpSpPr>
          <p:grpSpPr>
            <a:xfrm rot="-610497">
              <a:off x="259348" y="1197185"/>
              <a:ext cx="751504" cy="1852850"/>
              <a:chOff x="0" y="0"/>
              <a:chExt cx="173878" cy="428699"/>
            </a:xfrm>
          </p:grpSpPr>
          <p:sp>
            <p:nvSpPr>
              <p:cNvPr id="13" name="Freeform 13"/>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4" name="TextBox 14"/>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5" name="Group 15"/>
            <p:cNvGrpSpPr/>
            <p:nvPr/>
          </p:nvGrpSpPr>
          <p:grpSpPr>
            <a:xfrm rot="-610497">
              <a:off x="6867081" y="51808"/>
              <a:ext cx="751504" cy="1852850"/>
              <a:chOff x="0" y="0"/>
              <a:chExt cx="173878" cy="428699"/>
            </a:xfrm>
          </p:grpSpPr>
          <p:sp>
            <p:nvSpPr>
              <p:cNvPr id="16" name="Freeform 16"/>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7" name="TextBox 17"/>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sp>
          <p:nvSpPr>
            <p:cNvPr id="18" name="TextBox 18"/>
            <p:cNvSpPr txBox="1"/>
            <p:nvPr/>
          </p:nvSpPr>
          <p:spPr>
            <a:xfrm rot="-579492">
              <a:off x="1490037" y="856926"/>
              <a:ext cx="4846527" cy="1377811"/>
            </a:xfrm>
            <a:prstGeom prst="rect">
              <a:avLst/>
            </a:prstGeom>
          </p:spPr>
          <p:txBody>
            <a:bodyPr lIns="0" tIns="0" rIns="0" bIns="0" rtlCol="0" anchor="t">
              <a:spAutoFit/>
            </a:bodyPr>
            <a:lstStyle/>
            <a:p>
              <a:pPr algn="ctr">
                <a:lnSpc>
                  <a:spcPts val="4275"/>
                </a:lnSpc>
              </a:pPr>
              <a:r>
                <a:rPr lang="en-US" sz="3054">
                  <a:solidFill>
                    <a:srgbClr val="000000"/>
                  </a:solidFill>
                  <a:latin typeface="Montserrat Semi-Bold"/>
                </a:rPr>
                <a:t>Fear of regulatory or criminal action</a:t>
              </a:r>
            </a:p>
          </p:txBody>
        </p:sp>
      </p:grpSp>
      <p:pic>
        <p:nvPicPr>
          <p:cNvPr id="20" name="Audio 19">
            <a:hlinkClick r:id="" action="ppaction://media"/>
            <a:extLst>
              <a:ext uri="{FF2B5EF4-FFF2-40B4-BE49-F238E27FC236}">
                <a16:creationId xmlns:a16="http://schemas.microsoft.com/office/drawing/2014/main" id="{7A0B9DB9-C5AC-47B8-E5B0-9A9AA33777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139">
        <p:cover/>
      </p:transition>
    </mc:Choice>
    <mc:Fallback>
      <p:transition spd="slow" advTm="51139">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0723696" y="333510"/>
            <a:ext cx="6535604" cy="361092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2453" y="1028700"/>
            <a:ext cx="8491637" cy="8414440"/>
          </a:xfrm>
          <a:prstGeom prst="rect">
            <a:avLst/>
          </a:prstGeom>
        </p:spPr>
      </p:pic>
      <p:sp>
        <p:nvSpPr>
          <p:cNvPr id="4" name="TextBox 4"/>
          <p:cNvSpPr txBox="1"/>
          <p:nvPr/>
        </p:nvSpPr>
        <p:spPr>
          <a:xfrm>
            <a:off x="11189643" y="622794"/>
            <a:ext cx="5593652" cy="2404881"/>
          </a:xfrm>
          <a:prstGeom prst="rect">
            <a:avLst/>
          </a:prstGeom>
        </p:spPr>
        <p:txBody>
          <a:bodyPr lIns="0" tIns="0" rIns="0" bIns="0" rtlCol="0" anchor="t">
            <a:spAutoFit/>
          </a:bodyPr>
          <a:lstStyle/>
          <a:p>
            <a:pPr algn="ctr">
              <a:lnSpc>
                <a:spcPts val="9678"/>
              </a:lnSpc>
            </a:pPr>
            <a:r>
              <a:rPr lang="en-US" sz="6913">
                <a:solidFill>
                  <a:srgbClr val="000000"/>
                </a:solidFill>
                <a:latin typeface="Gliker SemiBold"/>
              </a:rPr>
              <a:t>Overcoming the barriers</a:t>
            </a:r>
          </a:p>
        </p:txBody>
      </p:sp>
      <p:sp>
        <p:nvSpPr>
          <p:cNvPr id="5" name="TextBox 5"/>
          <p:cNvSpPr txBox="1"/>
          <p:nvPr/>
        </p:nvSpPr>
        <p:spPr>
          <a:xfrm>
            <a:off x="1952040" y="3542923"/>
            <a:ext cx="7532463" cy="4570733"/>
          </a:xfrm>
          <a:prstGeom prst="rect">
            <a:avLst/>
          </a:prstGeom>
        </p:spPr>
        <p:txBody>
          <a:bodyPr lIns="0" tIns="0" rIns="0" bIns="0" rtlCol="0" anchor="t">
            <a:spAutoFit/>
          </a:bodyPr>
          <a:lstStyle/>
          <a:p>
            <a:pPr algn="ctr">
              <a:lnSpc>
                <a:spcPts val="6033"/>
              </a:lnSpc>
            </a:pPr>
            <a:r>
              <a:rPr lang="en-US" sz="4309" dirty="0">
                <a:solidFill>
                  <a:srgbClr val="000000"/>
                </a:solidFill>
                <a:latin typeface="Montserrat Semi-Bold"/>
              </a:rPr>
              <a:t>- </a:t>
            </a:r>
            <a:r>
              <a:rPr lang="en-US" sz="4309" dirty="0" err="1">
                <a:solidFill>
                  <a:srgbClr val="000000"/>
                </a:solidFill>
                <a:latin typeface="Montserrat Semi-Bold"/>
              </a:rPr>
              <a:t>Prioritise</a:t>
            </a:r>
            <a:r>
              <a:rPr lang="en-US" sz="4309" dirty="0">
                <a:solidFill>
                  <a:srgbClr val="000000"/>
                </a:solidFill>
                <a:latin typeface="Montserrat Semi-Bold"/>
              </a:rPr>
              <a:t> patient safety</a:t>
            </a:r>
          </a:p>
          <a:p>
            <a:pPr algn="ctr">
              <a:lnSpc>
                <a:spcPts val="6033"/>
              </a:lnSpc>
            </a:pPr>
            <a:r>
              <a:rPr lang="en-US" sz="4309" dirty="0">
                <a:solidFill>
                  <a:srgbClr val="000000"/>
                </a:solidFill>
                <a:latin typeface="Montserrat Semi-Bold"/>
              </a:rPr>
              <a:t>- Allow time for reflection is necessary</a:t>
            </a:r>
          </a:p>
          <a:p>
            <a:pPr algn="ctr">
              <a:lnSpc>
                <a:spcPts val="6033"/>
              </a:lnSpc>
            </a:pPr>
            <a:r>
              <a:rPr lang="en-US" sz="4309" dirty="0">
                <a:solidFill>
                  <a:srgbClr val="000000"/>
                </a:solidFill>
                <a:latin typeface="Montserrat Semi-Bold"/>
              </a:rPr>
              <a:t>- Seek support and advice</a:t>
            </a:r>
          </a:p>
          <a:p>
            <a:pPr algn="ctr">
              <a:lnSpc>
                <a:spcPts val="6033"/>
              </a:lnSpc>
            </a:pPr>
            <a:r>
              <a:rPr lang="en-US" sz="4309" dirty="0">
                <a:solidFill>
                  <a:srgbClr val="000000"/>
                </a:solidFill>
                <a:latin typeface="Montserrat Semi-Bold"/>
              </a:rPr>
              <a:t>BUT do not delay apologising unnecessarily </a:t>
            </a:r>
          </a:p>
        </p:txBody>
      </p:sp>
      <p:sp>
        <p:nvSpPr>
          <p:cNvPr id="6" name="TextBox 6"/>
          <p:cNvSpPr txBox="1"/>
          <p:nvPr/>
        </p:nvSpPr>
        <p:spPr>
          <a:xfrm>
            <a:off x="4428923" y="1725222"/>
            <a:ext cx="2578696" cy="1533525"/>
          </a:xfrm>
          <a:prstGeom prst="rect">
            <a:avLst/>
          </a:prstGeom>
        </p:spPr>
        <p:txBody>
          <a:bodyPr lIns="0" tIns="0" rIns="0" bIns="0" rtlCol="0" anchor="t">
            <a:spAutoFit/>
          </a:bodyPr>
          <a:lstStyle/>
          <a:p>
            <a:pPr algn="ctr">
              <a:lnSpc>
                <a:spcPts val="12599"/>
              </a:lnSpc>
            </a:pPr>
            <a:r>
              <a:rPr lang="en-US" sz="9000">
                <a:solidFill>
                  <a:srgbClr val="000000"/>
                </a:solidFill>
                <a:latin typeface="Gliker SemiBold"/>
              </a:rPr>
              <a:t>TIPS</a:t>
            </a:r>
          </a:p>
        </p:txBody>
      </p:sp>
      <p:pic>
        <p:nvPicPr>
          <p:cNvPr id="7" name="Picture 7"/>
          <p:cNvPicPr>
            <a:picLocks noChangeAspect="1"/>
          </p:cNvPicPr>
          <p:nvPr/>
        </p:nvPicPr>
        <p:blipFill>
          <a:blip r:embed="rId8"/>
          <a:srcRect/>
          <a:stretch>
            <a:fillRect/>
          </a:stretch>
        </p:blipFill>
        <p:spPr>
          <a:xfrm>
            <a:off x="12555895" y="5900837"/>
            <a:ext cx="4854384" cy="4153261"/>
          </a:xfrm>
          <a:prstGeom prst="rect">
            <a:avLst/>
          </a:prstGeom>
        </p:spPr>
      </p:pic>
      <p:grpSp>
        <p:nvGrpSpPr>
          <p:cNvPr id="8" name="Group 8"/>
          <p:cNvGrpSpPr/>
          <p:nvPr/>
        </p:nvGrpSpPr>
        <p:grpSpPr>
          <a:xfrm rot="-579854">
            <a:off x="12607497" y="5604908"/>
            <a:ext cx="5609086" cy="1325018"/>
            <a:chOff x="0" y="0"/>
            <a:chExt cx="1783522" cy="421316"/>
          </a:xfrm>
        </p:grpSpPr>
        <p:sp>
          <p:nvSpPr>
            <p:cNvPr id="9" name="Freeform 9"/>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1" name="Group 11"/>
          <p:cNvGrpSpPr/>
          <p:nvPr/>
        </p:nvGrpSpPr>
        <p:grpSpPr>
          <a:xfrm rot="-610497">
            <a:off x="12720955" y="6014923"/>
            <a:ext cx="546837" cy="1348238"/>
            <a:chOff x="0" y="0"/>
            <a:chExt cx="173878" cy="428699"/>
          </a:xfrm>
        </p:grpSpPr>
        <p:sp>
          <p:nvSpPr>
            <p:cNvPr id="12" name="Freeform 12"/>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4" name="Group 14"/>
          <p:cNvGrpSpPr/>
          <p:nvPr/>
        </p:nvGrpSpPr>
        <p:grpSpPr>
          <a:xfrm rot="-610497">
            <a:off x="17537238" y="5197033"/>
            <a:ext cx="546837" cy="1348238"/>
            <a:chOff x="0" y="0"/>
            <a:chExt cx="173878" cy="428699"/>
          </a:xfrm>
        </p:grpSpPr>
        <p:sp>
          <p:nvSpPr>
            <p:cNvPr id="15" name="Freeform 15"/>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6" name="TextBox 16"/>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sp>
        <p:nvSpPr>
          <p:cNvPr id="17" name="TextBox 17"/>
          <p:cNvSpPr txBox="1"/>
          <p:nvPr/>
        </p:nvSpPr>
        <p:spPr>
          <a:xfrm rot="-683870">
            <a:off x="13425571" y="5760039"/>
            <a:ext cx="4120660" cy="958657"/>
          </a:xfrm>
          <a:prstGeom prst="rect">
            <a:avLst/>
          </a:prstGeom>
        </p:spPr>
        <p:txBody>
          <a:bodyPr lIns="0" tIns="0" rIns="0" bIns="0" rtlCol="0" anchor="t">
            <a:spAutoFit/>
          </a:bodyPr>
          <a:lstStyle/>
          <a:p>
            <a:pPr algn="ctr">
              <a:lnSpc>
                <a:spcPts val="3860"/>
              </a:lnSpc>
            </a:pPr>
            <a:r>
              <a:rPr lang="en-US" sz="2757">
                <a:solidFill>
                  <a:srgbClr val="19120C"/>
                </a:solidFill>
                <a:latin typeface="Montserrat Semi-Bold"/>
              </a:rPr>
              <a:t>Workload and working environment</a:t>
            </a:r>
          </a:p>
        </p:txBody>
      </p:sp>
      <p:pic>
        <p:nvPicPr>
          <p:cNvPr id="22" name="Audio 21">
            <a:hlinkClick r:id="" action="ppaction://media"/>
            <a:extLst>
              <a:ext uri="{FF2B5EF4-FFF2-40B4-BE49-F238E27FC236}">
                <a16:creationId xmlns:a16="http://schemas.microsoft.com/office/drawing/2014/main" id="{160E3977-2ED5-455A-374D-7D5A3D08CD3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6172" t="-162109" r="-326172" b="-162109"/>
          <a:stretch>
            <a:fillRect/>
          </a:stretch>
        </p:blipFill>
        <p:spPr>
          <a:xfrm>
            <a:off x="14473237" y="8139112"/>
            <a:ext cx="3057525" cy="172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687">
        <p:cover/>
      </p:transition>
    </mc:Choice>
    <mc:Fallback>
      <p:transition spd="slow" advTm="49687">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0723696" y="333510"/>
            <a:ext cx="6535604" cy="361092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2453" y="1028700"/>
            <a:ext cx="8491637" cy="8414440"/>
          </a:xfrm>
          <a:prstGeom prst="rect">
            <a:avLst/>
          </a:prstGeom>
        </p:spPr>
      </p:pic>
      <p:sp>
        <p:nvSpPr>
          <p:cNvPr id="4" name="TextBox 4"/>
          <p:cNvSpPr txBox="1"/>
          <p:nvPr/>
        </p:nvSpPr>
        <p:spPr>
          <a:xfrm>
            <a:off x="11189643" y="622794"/>
            <a:ext cx="5593652" cy="2404881"/>
          </a:xfrm>
          <a:prstGeom prst="rect">
            <a:avLst/>
          </a:prstGeom>
        </p:spPr>
        <p:txBody>
          <a:bodyPr lIns="0" tIns="0" rIns="0" bIns="0" rtlCol="0" anchor="t">
            <a:spAutoFit/>
          </a:bodyPr>
          <a:lstStyle/>
          <a:p>
            <a:pPr algn="ctr">
              <a:lnSpc>
                <a:spcPts val="9678"/>
              </a:lnSpc>
            </a:pPr>
            <a:r>
              <a:rPr lang="en-US" sz="6913">
                <a:solidFill>
                  <a:srgbClr val="000000"/>
                </a:solidFill>
                <a:latin typeface="Gliker SemiBold"/>
              </a:rPr>
              <a:t>Overcoming the barriers</a:t>
            </a:r>
          </a:p>
        </p:txBody>
      </p:sp>
      <p:sp>
        <p:nvSpPr>
          <p:cNvPr id="5" name="TextBox 5"/>
          <p:cNvSpPr txBox="1"/>
          <p:nvPr/>
        </p:nvSpPr>
        <p:spPr>
          <a:xfrm>
            <a:off x="1952040" y="3542923"/>
            <a:ext cx="7532463" cy="5336479"/>
          </a:xfrm>
          <a:prstGeom prst="rect">
            <a:avLst/>
          </a:prstGeom>
        </p:spPr>
        <p:txBody>
          <a:bodyPr lIns="0" tIns="0" rIns="0" bIns="0" rtlCol="0" anchor="t">
            <a:spAutoFit/>
          </a:bodyPr>
          <a:lstStyle/>
          <a:p>
            <a:pPr algn="ctr">
              <a:lnSpc>
                <a:spcPts val="6033"/>
              </a:lnSpc>
            </a:pPr>
            <a:r>
              <a:rPr lang="en-US" sz="4309" dirty="0">
                <a:solidFill>
                  <a:srgbClr val="000000"/>
                </a:solidFill>
                <a:latin typeface="Montserrat Semi-Bold"/>
              </a:rPr>
              <a:t>- Apologising demonstrates insight and remorse</a:t>
            </a:r>
          </a:p>
          <a:p>
            <a:pPr algn="ctr">
              <a:lnSpc>
                <a:spcPts val="6033"/>
              </a:lnSpc>
            </a:pPr>
            <a:r>
              <a:rPr lang="en-US" sz="4309" dirty="0">
                <a:solidFill>
                  <a:srgbClr val="000000"/>
                </a:solidFill>
                <a:latin typeface="Montserrat Semi-Bold"/>
              </a:rPr>
              <a:t>- Remember the importance</a:t>
            </a:r>
          </a:p>
          <a:p>
            <a:pPr algn="ctr">
              <a:lnSpc>
                <a:spcPts val="6033"/>
              </a:lnSpc>
            </a:pPr>
            <a:r>
              <a:rPr lang="en-US" sz="4309" dirty="0">
                <a:solidFill>
                  <a:srgbClr val="000000"/>
                </a:solidFill>
                <a:latin typeface="Montserrat Semi-Bold"/>
              </a:rPr>
              <a:t>- Not only moral, but a statutory requirement </a:t>
            </a:r>
          </a:p>
        </p:txBody>
      </p:sp>
      <p:sp>
        <p:nvSpPr>
          <p:cNvPr id="6" name="TextBox 6"/>
          <p:cNvSpPr txBox="1"/>
          <p:nvPr/>
        </p:nvSpPr>
        <p:spPr>
          <a:xfrm>
            <a:off x="4428923" y="1725222"/>
            <a:ext cx="2578696" cy="1533525"/>
          </a:xfrm>
          <a:prstGeom prst="rect">
            <a:avLst/>
          </a:prstGeom>
        </p:spPr>
        <p:txBody>
          <a:bodyPr lIns="0" tIns="0" rIns="0" bIns="0" rtlCol="0" anchor="t">
            <a:spAutoFit/>
          </a:bodyPr>
          <a:lstStyle/>
          <a:p>
            <a:pPr algn="ctr">
              <a:lnSpc>
                <a:spcPts val="12599"/>
              </a:lnSpc>
            </a:pPr>
            <a:r>
              <a:rPr lang="en-US" sz="9000">
                <a:solidFill>
                  <a:srgbClr val="000000"/>
                </a:solidFill>
                <a:latin typeface="Gliker SemiBold"/>
              </a:rPr>
              <a:t>TIPS</a:t>
            </a:r>
          </a:p>
        </p:txBody>
      </p:sp>
      <p:pic>
        <p:nvPicPr>
          <p:cNvPr id="7" name="Picture 7"/>
          <p:cNvPicPr>
            <a:picLocks noChangeAspect="1"/>
          </p:cNvPicPr>
          <p:nvPr/>
        </p:nvPicPr>
        <p:blipFill>
          <a:blip r:embed="rId8"/>
          <a:srcRect/>
          <a:stretch>
            <a:fillRect/>
          </a:stretch>
        </p:blipFill>
        <p:spPr>
          <a:xfrm>
            <a:off x="12555895" y="5900837"/>
            <a:ext cx="4854384" cy="4153261"/>
          </a:xfrm>
          <a:prstGeom prst="rect">
            <a:avLst/>
          </a:prstGeom>
        </p:spPr>
      </p:pic>
      <p:grpSp>
        <p:nvGrpSpPr>
          <p:cNvPr id="8" name="Group 8"/>
          <p:cNvGrpSpPr/>
          <p:nvPr/>
        </p:nvGrpSpPr>
        <p:grpSpPr>
          <a:xfrm rot="-579854">
            <a:off x="12607497" y="5604908"/>
            <a:ext cx="5609086" cy="1325018"/>
            <a:chOff x="0" y="0"/>
            <a:chExt cx="1783522" cy="421316"/>
          </a:xfrm>
        </p:grpSpPr>
        <p:sp>
          <p:nvSpPr>
            <p:cNvPr id="9" name="Freeform 9"/>
            <p:cNvSpPr/>
            <p:nvPr/>
          </p:nvSpPr>
          <p:spPr>
            <a:xfrm>
              <a:off x="0" y="0"/>
              <a:ext cx="1783522" cy="421316"/>
            </a:xfrm>
            <a:custGeom>
              <a:avLst/>
              <a:gdLst/>
              <a:ahLst/>
              <a:cxnLst/>
              <a:rect l="l" t="t" r="r" b="b"/>
              <a:pathLst>
                <a:path w="1783522" h="421316">
                  <a:moveTo>
                    <a:pt x="0" y="0"/>
                  </a:moveTo>
                  <a:lnTo>
                    <a:pt x="1783522" y="0"/>
                  </a:lnTo>
                  <a:lnTo>
                    <a:pt x="1783522" y="421316"/>
                  </a:lnTo>
                  <a:lnTo>
                    <a:pt x="0" y="421316"/>
                  </a:lnTo>
                  <a:close/>
                </a:path>
              </a:pathLst>
            </a:custGeom>
            <a:solidFill>
              <a:srgbClr val="FCFDFF"/>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1" name="Group 11"/>
          <p:cNvGrpSpPr/>
          <p:nvPr/>
        </p:nvGrpSpPr>
        <p:grpSpPr>
          <a:xfrm rot="-610497">
            <a:off x="12720955" y="6014923"/>
            <a:ext cx="546837" cy="1348238"/>
            <a:chOff x="0" y="0"/>
            <a:chExt cx="173878" cy="428699"/>
          </a:xfrm>
        </p:grpSpPr>
        <p:sp>
          <p:nvSpPr>
            <p:cNvPr id="12" name="Freeform 12"/>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3" name="TextBox 13"/>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grpSp>
        <p:nvGrpSpPr>
          <p:cNvPr id="14" name="Group 14"/>
          <p:cNvGrpSpPr/>
          <p:nvPr/>
        </p:nvGrpSpPr>
        <p:grpSpPr>
          <a:xfrm rot="-610497">
            <a:off x="17537238" y="5197033"/>
            <a:ext cx="546837" cy="1348238"/>
            <a:chOff x="0" y="0"/>
            <a:chExt cx="173878" cy="428699"/>
          </a:xfrm>
        </p:grpSpPr>
        <p:sp>
          <p:nvSpPr>
            <p:cNvPr id="15" name="Freeform 15"/>
            <p:cNvSpPr/>
            <p:nvPr/>
          </p:nvSpPr>
          <p:spPr>
            <a:xfrm>
              <a:off x="0" y="0"/>
              <a:ext cx="173878" cy="428699"/>
            </a:xfrm>
            <a:custGeom>
              <a:avLst/>
              <a:gdLst/>
              <a:ahLst/>
              <a:cxnLst/>
              <a:rect l="l" t="t" r="r" b="b"/>
              <a:pathLst>
                <a:path w="173878" h="428699">
                  <a:moveTo>
                    <a:pt x="0" y="0"/>
                  </a:moveTo>
                  <a:lnTo>
                    <a:pt x="173878" y="0"/>
                  </a:lnTo>
                  <a:lnTo>
                    <a:pt x="173878" y="428699"/>
                  </a:lnTo>
                  <a:lnTo>
                    <a:pt x="0" y="428699"/>
                  </a:lnTo>
                  <a:close/>
                </a:path>
              </a:pathLst>
            </a:custGeom>
            <a:solidFill>
              <a:srgbClr val="19120C"/>
            </a:solidFill>
          </p:spPr>
        </p:sp>
        <p:sp>
          <p:nvSpPr>
            <p:cNvPr id="16" name="TextBox 16"/>
            <p:cNvSpPr txBox="1"/>
            <p:nvPr/>
          </p:nvSpPr>
          <p:spPr>
            <a:xfrm>
              <a:off x="0" y="-9525"/>
              <a:ext cx="812800" cy="822325"/>
            </a:xfrm>
            <a:prstGeom prst="rect">
              <a:avLst/>
            </a:prstGeom>
          </p:spPr>
          <p:txBody>
            <a:bodyPr lIns="50800" tIns="50800" rIns="50800" bIns="50800" rtlCol="0" anchor="ctr"/>
            <a:lstStyle/>
            <a:p>
              <a:pPr algn="ctr">
                <a:lnSpc>
                  <a:spcPts val="1575"/>
                </a:lnSpc>
              </a:pPr>
              <a:endParaRPr/>
            </a:p>
          </p:txBody>
        </p:sp>
      </p:grpSp>
      <p:sp>
        <p:nvSpPr>
          <p:cNvPr id="17" name="TextBox 17"/>
          <p:cNvSpPr txBox="1"/>
          <p:nvPr/>
        </p:nvSpPr>
        <p:spPr>
          <a:xfrm rot="-652257">
            <a:off x="13173344" y="5496100"/>
            <a:ext cx="4467468" cy="1390183"/>
          </a:xfrm>
          <a:prstGeom prst="rect">
            <a:avLst/>
          </a:prstGeom>
        </p:spPr>
        <p:txBody>
          <a:bodyPr lIns="0" tIns="0" rIns="0" bIns="0" rtlCol="0" anchor="t">
            <a:spAutoFit/>
          </a:bodyPr>
          <a:lstStyle/>
          <a:p>
            <a:pPr algn="ctr">
              <a:lnSpc>
                <a:spcPts val="3700"/>
              </a:lnSpc>
            </a:pPr>
            <a:r>
              <a:rPr lang="en-US" sz="2643" dirty="0">
                <a:solidFill>
                  <a:srgbClr val="19120C"/>
                </a:solidFill>
                <a:latin typeface="Montserrat Semi-Bold"/>
              </a:rPr>
              <a:t>Shame or embarrassment surrounding apologising</a:t>
            </a:r>
          </a:p>
        </p:txBody>
      </p:sp>
      <p:pic>
        <p:nvPicPr>
          <p:cNvPr id="20" name="Audio 19">
            <a:hlinkClick r:id="" action="ppaction://media"/>
            <a:extLst>
              <a:ext uri="{FF2B5EF4-FFF2-40B4-BE49-F238E27FC236}">
                <a16:creationId xmlns:a16="http://schemas.microsoft.com/office/drawing/2014/main" id="{970F2459-4BC2-B5E3-2E11-0447985ECA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41">
        <p:cover/>
      </p:transition>
    </mc:Choice>
    <mc:Fallback>
      <p:transition spd="slow" advTm="36441">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27850">
            <a:off x="6085816" y="1564783"/>
            <a:ext cx="7888956" cy="7157435"/>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2324" y="5143500"/>
            <a:ext cx="5888466" cy="5438802"/>
          </a:xfrm>
          <a:prstGeom prst="rect">
            <a:avLst/>
          </a:prstGeom>
        </p:spPr>
      </p:pic>
      <p:sp>
        <p:nvSpPr>
          <p:cNvPr id="4" name="TextBox 4"/>
          <p:cNvSpPr txBox="1"/>
          <p:nvPr/>
        </p:nvSpPr>
        <p:spPr>
          <a:xfrm rot="-822644">
            <a:off x="6041145" y="2957711"/>
            <a:ext cx="6372948" cy="1084751"/>
          </a:xfrm>
          <a:prstGeom prst="rect">
            <a:avLst/>
          </a:prstGeom>
        </p:spPr>
        <p:txBody>
          <a:bodyPr lIns="0" tIns="0" rIns="0" bIns="0" rtlCol="0" anchor="t">
            <a:spAutoFit/>
          </a:bodyPr>
          <a:lstStyle/>
          <a:p>
            <a:pPr algn="ctr">
              <a:lnSpc>
                <a:spcPts val="8150"/>
              </a:lnSpc>
            </a:pPr>
            <a:r>
              <a:rPr lang="en-US" sz="8150" dirty="0">
                <a:solidFill>
                  <a:srgbClr val="2E2E2E"/>
                </a:solidFill>
                <a:latin typeface="Gliker SemiBold"/>
              </a:rPr>
              <a:t>REFLECT:</a:t>
            </a:r>
          </a:p>
        </p:txBody>
      </p:sp>
      <p:sp>
        <p:nvSpPr>
          <p:cNvPr id="5" name="TextBox 5"/>
          <p:cNvSpPr txBox="1"/>
          <p:nvPr/>
        </p:nvSpPr>
        <p:spPr>
          <a:xfrm rot="-862428">
            <a:off x="6769488" y="3989480"/>
            <a:ext cx="7104398" cy="3776971"/>
          </a:xfrm>
          <a:prstGeom prst="rect">
            <a:avLst/>
          </a:prstGeom>
        </p:spPr>
        <p:txBody>
          <a:bodyPr lIns="0" tIns="0" rIns="0" bIns="0" rtlCol="0" anchor="t">
            <a:spAutoFit/>
          </a:bodyPr>
          <a:lstStyle/>
          <a:p>
            <a:pPr algn="ctr">
              <a:lnSpc>
                <a:spcPts val="5078"/>
              </a:lnSpc>
            </a:pPr>
            <a:r>
              <a:rPr lang="en-US" sz="3627" dirty="0">
                <a:solidFill>
                  <a:srgbClr val="2E2E2E"/>
                </a:solidFill>
                <a:latin typeface="Montserrat Semi-Bold"/>
              </a:rPr>
              <a:t>Think of a time someone </a:t>
            </a:r>
            <a:r>
              <a:rPr lang="en-US" sz="3627" dirty="0" err="1">
                <a:solidFill>
                  <a:srgbClr val="2E2E2E"/>
                </a:solidFill>
                <a:latin typeface="Montserrat Semi-Bold"/>
              </a:rPr>
              <a:t>apologised</a:t>
            </a:r>
            <a:r>
              <a:rPr lang="en-US" sz="3627" dirty="0">
                <a:solidFill>
                  <a:srgbClr val="2E2E2E"/>
                </a:solidFill>
                <a:latin typeface="Montserrat Semi-Bold"/>
              </a:rPr>
              <a:t> to you. How did it make you feel? What was good about the apology? What would you have wanted to be different?</a:t>
            </a:r>
          </a:p>
        </p:txBody>
      </p:sp>
      <p:pic>
        <p:nvPicPr>
          <p:cNvPr id="6" name="Picture 6"/>
          <p:cNvPicPr>
            <a:picLocks noChangeAspect="1"/>
          </p:cNvPicPr>
          <p:nvPr/>
        </p:nvPicPr>
        <p:blipFill>
          <a:blip r:embed="rId9"/>
          <a:srcRect/>
          <a:stretch>
            <a:fillRect/>
          </a:stretch>
        </p:blipFill>
        <p:spPr>
          <a:xfrm>
            <a:off x="15003354" y="0"/>
            <a:ext cx="3284646" cy="910942"/>
          </a:xfrm>
          <a:prstGeom prst="rect">
            <a:avLst/>
          </a:prstGeom>
        </p:spPr>
      </p:pic>
      <p:pic>
        <p:nvPicPr>
          <p:cNvPr id="8" name="Audio 7">
            <a:hlinkClick r:id="" action="ppaction://media"/>
            <a:extLst>
              <a:ext uri="{FF2B5EF4-FFF2-40B4-BE49-F238E27FC236}">
                <a16:creationId xmlns:a16="http://schemas.microsoft.com/office/drawing/2014/main" id="{3C2CBB9D-605F-2624-A35C-A6523C1B00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28200"/>
            <a:ext cx="406400" cy="406400"/>
          </a:xfrm>
          <a:prstGeom prst="rect">
            <a:avLst/>
          </a:prstGeom>
        </p:spPr>
      </p:pic>
    </p:spTree>
  </p:cSld>
  <p:clrMapOvr>
    <a:masterClrMapping/>
  </p:clrMapOvr>
  <p:transition spd="slow" advTm="2288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3483170"/>
            <a:ext cx="3144768" cy="3296267"/>
          </a:xfrm>
          <a:prstGeom prst="rect">
            <a:avLst/>
          </a:prstGeom>
        </p:spPr>
      </p:pic>
      <p:grpSp>
        <p:nvGrpSpPr>
          <p:cNvPr id="3" name="Group 3"/>
          <p:cNvGrpSpPr/>
          <p:nvPr/>
        </p:nvGrpSpPr>
        <p:grpSpPr>
          <a:xfrm>
            <a:off x="1028700" y="1028700"/>
            <a:ext cx="16230600" cy="1477130"/>
            <a:chOff x="0" y="0"/>
            <a:chExt cx="7256426" cy="660400"/>
          </a:xfrm>
        </p:grpSpPr>
        <p:sp>
          <p:nvSpPr>
            <p:cNvPr id="4" name="Freeform 4"/>
            <p:cNvSpPr/>
            <p:nvPr/>
          </p:nvSpPr>
          <p:spPr>
            <a:xfrm>
              <a:off x="0" y="0"/>
              <a:ext cx="7256426" cy="660400"/>
            </a:xfrm>
            <a:custGeom>
              <a:avLst/>
              <a:gdLst/>
              <a:ahLst/>
              <a:cxnLst/>
              <a:rect l="l" t="t" r="r" b="b"/>
              <a:pathLst>
                <a:path w="7256426" h="660400">
                  <a:moveTo>
                    <a:pt x="7131966" y="660400"/>
                  </a:moveTo>
                  <a:lnTo>
                    <a:pt x="124460" y="660400"/>
                  </a:lnTo>
                  <a:cubicBezTo>
                    <a:pt x="55880" y="660400"/>
                    <a:pt x="0" y="604520"/>
                    <a:pt x="0" y="535940"/>
                  </a:cubicBezTo>
                  <a:lnTo>
                    <a:pt x="0" y="124460"/>
                  </a:lnTo>
                  <a:cubicBezTo>
                    <a:pt x="0" y="55880"/>
                    <a:pt x="55880" y="0"/>
                    <a:pt x="124460" y="0"/>
                  </a:cubicBezTo>
                  <a:lnTo>
                    <a:pt x="7131966" y="0"/>
                  </a:lnTo>
                  <a:cubicBezTo>
                    <a:pt x="7200547" y="0"/>
                    <a:pt x="7256426" y="55880"/>
                    <a:pt x="7256426" y="124460"/>
                  </a:cubicBezTo>
                  <a:lnTo>
                    <a:pt x="7256426" y="535940"/>
                  </a:lnTo>
                  <a:cubicBezTo>
                    <a:pt x="7256426" y="604520"/>
                    <a:pt x="7200547" y="660400"/>
                    <a:pt x="7131966" y="660400"/>
                  </a:cubicBezTo>
                  <a:close/>
                </a:path>
              </a:pathLst>
            </a:custGeom>
            <a:solidFill>
              <a:srgbClr val="FFFFFF"/>
            </a:solidFill>
          </p:spPr>
        </p:sp>
      </p:grpSp>
      <p:sp>
        <p:nvSpPr>
          <p:cNvPr id="5" name="TextBox 5"/>
          <p:cNvSpPr txBox="1"/>
          <p:nvPr/>
        </p:nvSpPr>
        <p:spPr>
          <a:xfrm>
            <a:off x="1409700" y="1366837"/>
            <a:ext cx="8115300" cy="920750"/>
          </a:xfrm>
          <a:prstGeom prst="rect">
            <a:avLst/>
          </a:prstGeom>
        </p:spPr>
        <p:txBody>
          <a:bodyPr lIns="0" tIns="0" rIns="0" bIns="0" rtlCol="0" anchor="t">
            <a:spAutoFit/>
          </a:bodyPr>
          <a:lstStyle/>
          <a:p>
            <a:pPr>
              <a:lnSpc>
                <a:spcPts val="6999"/>
              </a:lnSpc>
            </a:pPr>
            <a:r>
              <a:rPr lang="en-US" sz="6999">
                <a:solidFill>
                  <a:srgbClr val="2E2E2E"/>
                </a:solidFill>
                <a:latin typeface="Gliker SemiBold Bold"/>
              </a:rPr>
              <a:t>SAYING SORRY</a:t>
            </a:r>
          </a:p>
        </p:txBody>
      </p:sp>
      <p:sp>
        <p:nvSpPr>
          <p:cNvPr id="6" name="AutoShape 6"/>
          <p:cNvSpPr/>
          <p:nvPr/>
        </p:nvSpPr>
        <p:spPr>
          <a:xfrm rot="5385353">
            <a:off x="8349894" y="1743453"/>
            <a:ext cx="1477144" cy="0"/>
          </a:xfrm>
          <a:prstGeom prst="line">
            <a:avLst/>
          </a:prstGeom>
          <a:ln w="47625" cap="rnd">
            <a:solidFill>
              <a:srgbClr val="4F6AB3"/>
            </a:solidFill>
            <a:prstDash val="sysDot"/>
            <a:headEnd type="none" w="sm" len="sm"/>
            <a:tailEnd type="none" w="sm" len="sm"/>
          </a:ln>
        </p:spPr>
      </p:sp>
      <p:sp>
        <p:nvSpPr>
          <p:cNvPr id="7" name="TextBox 7"/>
          <p:cNvSpPr txBox="1"/>
          <p:nvPr/>
        </p:nvSpPr>
        <p:spPr>
          <a:xfrm>
            <a:off x="9476324" y="1615096"/>
            <a:ext cx="5190734" cy="285288"/>
          </a:xfrm>
          <a:prstGeom prst="rect">
            <a:avLst/>
          </a:prstGeom>
        </p:spPr>
        <p:txBody>
          <a:bodyPr lIns="0" tIns="0" rIns="0" bIns="0" rtlCol="0" anchor="t">
            <a:spAutoFit/>
          </a:bodyPr>
          <a:lstStyle/>
          <a:p>
            <a:pPr marL="0" lvl="0" indent="0">
              <a:lnSpc>
                <a:spcPts val="2338"/>
              </a:lnSpc>
            </a:pPr>
            <a:r>
              <a:rPr lang="en-US" sz="1798">
                <a:solidFill>
                  <a:srgbClr val="2E2E2E"/>
                </a:solidFill>
                <a:latin typeface="Montserrat"/>
              </a:rPr>
              <a:t>Information taken from NHS Resolution </a:t>
            </a:r>
          </a:p>
        </p:txBody>
      </p:sp>
      <p:sp>
        <p:nvSpPr>
          <p:cNvPr id="8" name="TextBox 8"/>
          <p:cNvSpPr txBox="1"/>
          <p:nvPr/>
        </p:nvSpPr>
        <p:spPr>
          <a:xfrm>
            <a:off x="1477877" y="4023337"/>
            <a:ext cx="2570263" cy="1966885"/>
          </a:xfrm>
          <a:prstGeom prst="rect">
            <a:avLst/>
          </a:prstGeom>
        </p:spPr>
        <p:txBody>
          <a:bodyPr lIns="0" tIns="0" rIns="0" bIns="0" rtlCol="0" anchor="t">
            <a:spAutoFit/>
          </a:bodyPr>
          <a:lstStyle/>
          <a:p>
            <a:pPr algn="ctr">
              <a:lnSpc>
                <a:spcPts val="3864"/>
              </a:lnSpc>
            </a:pPr>
            <a:r>
              <a:rPr lang="en-US" sz="2760" dirty="0">
                <a:solidFill>
                  <a:srgbClr val="FCFDFF"/>
                </a:solidFill>
                <a:latin typeface="Open Sans"/>
              </a:rPr>
              <a:t>Saying sorry is not an admission of liability or guilt.</a:t>
            </a: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364418" y="3294827"/>
            <a:ext cx="3144768" cy="3296267"/>
          </a:xfrm>
          <a:prstGeom prst="rect">
            <a:avLst/>
          </a:prstGeom>
        </p:spPr>
      </p:pic>
      <p:sp>
        <p:nvSpPr>
          <p:cNvPr id="10" name="TextBox 10"/>
          <p:cNvSpPr txBox="1"/>
          <p:nvPr/>
        </p:nvSpPr>
        <p:spPr>
          <a:xfrm>
            <a:off x="13791090" y="3720694"/>
            <a:ext cx="2695590" cy="2643441"/>
          </a:xfrm>
          <a:prstGeom prst="rect">
            <a:avLst/>
          </a:prstGeom>
        </p:spPr>
        <p:txBody>
          <a:bodyPr lIns="0" tIns="0" rIns="0" bIns="0" rtlCol="0" anchor="t">
            <a:spAutoFit/>
          </a:bodyPr>
          <a:lstStyle/>
          <a:p>
            <a:pPr algn="ctr">
              <a:lnSpc>
                <a:spcPts val="3492"/>
              </a:lnSpc>
            </a:pPr>
            <a:r>
              <a:rPr lang="en-US" sz="2494" dirty="0">
                <a:solidFill>
                  <a:srgbClr val="FCFDFF"/>
                </a:solidFill>
                <a:latin typeface="Open Sans"/>
              </a:rPr>
              <a:t>Saying sorry is the first step to learning from happened and preventing it recurring</a:t>
            </a: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2797" y="6468521"/>
            <a:ext cx="3144768" cy="3296267"/>
          </a:xfrm>
          <a:prstGeom prst="rect">
            <a:avLst/>
          </a:prstGeom>
        </p:spPr>
      </p:pic>
      <p:sp>
        <p:nvSpPr>
          <p:cNvPr id="12" name="TextBox 12"/>
          <p:cNvSpPr txBox="1"/>
          <p:nvPr/>
        </p:nvSpPr>
        <p:spPr>
          <a:xfrm>
            <a:off x="4432924" y="6430421"/>
            <a:ext cx="2570263" cy="2919886"/>
          </a:xfrm>
          <a:prstGeom prst="rect">
            <a:avLst/>
          </a:prstGeom>
        </p:spPr>
        <p:txBody>
          <a:bodyPr lIns="0" tIns="0" rIns="0" bIns="0" rtlCol="0" anchor="t">
            <a:spAutoFit/>
          </a:bodyPr>
          <a:lstStyle/>
          <a:p>
            <a:pPr algn="ctr">
              <a:lnSpc>
                <a:spcPts val="3864"/>
              </a:lnSpc>
            </a:pPr>
            <a:endParaRPr dirty="0"/>
          </a:p>
          <a:p>
            <a:pPr algn="ctr">
              <a:lnSpc>
                <a:spcPts val="3864"/>
              </a:lnSpc>
            </a:pPr>
            <a:r>
              <a:rPr lang="en-US" sz="2760" dirty="0">
                <a:solidFill>
                  <a:srgbClr val="FCFDFF"/>
                </a:solidFill>
                <a:latin typeface="Open Sans"/>
              </a:rPr>
              <a:t>Apologise as soon as possible, in an appropriate environment</a:t>
            </a:r>
          </a:p>
        </p:txBody>
      </p:sp>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394" y="6519617"/>
            <a:ext cx="3144768" cy="3296267"/>
          </a:xfrm>
          <a:prstGeom prst="rect">
            <a:avLst/>
          </a:prstGeom>
        </p:spPr>
      </p:pic>
      <p:sp>
        <p:nvSpPr>
          <p:cNvPr id="14" name="TextBox 14"/>
          <p:cNvSpPr txBox="1"/>
          <p:nvPr/>
        </p:nvSpPr>
        <p:spPr>
          <a:xfrm>
            <a:off x="10484846" y="7059784"/>
            <a:ext cx="2781315" cy="2455534"/>
          </a:xfrm>
          <a:prstGeom prst="rect">
            <a:avLst/>
          </a:prstGeom>
        </p:spPr>
        <p:txBody>
          <a:bodyPr lIns="0" tIns="0" rIns="0" bIns="0" rtlCol="0" anchor="t">
            <a:spAutoFit/>
          </a:bodyPr>
          <a:lstStyle/>
          <a:p>
            <a:pPr algn="ctr">
              <a:lnSpc>
                <a:spcPts val="3239"/>
              </a:lnSpc>
            </a:pPr>
            <a:r>
              <a:rPr lang="en-US" sz="2313">
                <a:solidFill>
                  <a:srgbClr val="FCFDFF"/>
                </a:solidFill>
                <a:latin typeface="Open Sans"/>
              </a:rPr>
              <a:t>Don't be afraid to ask for support but you can always simply say sorry before seeking further advice</a:t>
            </a:r>
          </a:p>
        </p:txBody>
      </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07021" y="3371431"/>
            <a:ext cx="3144768" cy="3296267"/>
          </a:xfrm>
          <a:prstGeom prst="rect">
            <a:avLst/>
          </a:prstGeom>
        </p:spPr>
      </p:pic>
      <p:sp>
        <p:nvSpPr>
          <p:cNvPr id="16" name="TextBox 16"/>
          <p:cNvSpPr txBox="1"/>
          <p:nvPr/>
        </p:nvSpPr>
        <p:spPr>
          <a:xfrm>
            <a:off x="7769584" y="3902072"/>
            <a:ext cx="2880461" cy="2351144"/>
          </a:xfrm>
          <a:prstGeom prst="rect">
            <a:avLst/>
          </a:prstGeom>
        </p:spPr>
        <p:txBody>
          <a:bodyPr lIns="0" tIns="0" rIns="0" bIns="0" rtlCol="0" anchor="t">
            <a:spAutoFit/>
          </a:bodyPr>
          <a:lstStyle/>
          <a:p>
            <a:pPr algn="ctr">
              <a:lnSpc>
                <a:spcPts val="3721"/>
              </a:lnSpc>
            </a:pPr>
            <a:r>
              <a:rPr lang="en-US" sz="2658" dirty="0">
                <a:solidFill>
                  <a:srgbClr val="FCFDFF"/>
                </a:solidFill>
                <a:latin typeface="Open Sans"/>
              </a:rPr>
              <a:t>Be prepared for the reaction: anger, upset, requesting complaints</a:t>
            </a:r>
          </a:p>
        </p:txBody>
      </p:sp>
      <p:pic>
        <p:nvPicPr>
          <p:cNvPr id="17" name="Picture 17"/>
          <p:cNvPicPr>
            <a:picLocks noChangeAspect="1"/>
          </p:cNvPicPr>
          <p:nvPr/>
        </p:nvPicPr>
        <p:blipFill>
          <a:blip r:embed="rId7"/>
          <a:srcRect/>
          <a:stretch>
            <a:fillRect/>
          </a:stretch>
        </p:blipFill>
        <p:spPr>
          <a:xfrm>
            <a:off x="15003354" y="50982"/>
            <a:ext cx="3284646" cy="910942"/>
          </a:xfrm>
          <a:prstGeom prst="rect">
            <a:avLst/>
          </a:prstGeom>
        </p:spPr>
      </p:pic>
      <p:pic>
        <p:nvPicPr>
          <p:cNvPr id="36" name="Audio 35">
            <a:hlinkClick r:id="" action="ppaction://media"/>
            <a:extLst>
              <a:ext uri="{FF2B5EF4-FFF2-40B4-BE49-F238E27FC236}">
                <a16:creationId xmlns:a16="http://schemas.microsoft.com/office/drawing/2014/main" id="{86786440-E830-336F-9A34-25D769E8E44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6172" t="-162109" r="-326172" b="-162109"/>
          <a:stretch>
            <a:fillRect/>
          </a:stretch>
        </p:blipFill>
        <p:spPr>
          <a:xfrm>
            <a:off x="14473237" y="8139112"/>
            <a:ext cx="3057525" cy="1724025"/>
          </a:xfrm>
          <a:prstGeom prst="rect">
            <a:avLst/>
          </a:prstGeom>
        </p:spPr>
      </p:pic>
    </p:spTree>
  </p:cSld>
  <p:clrMapOvr>
    <a:masterClrMapping/>
  </p:clrMapOvr>
  <p:transition spd="slow" advTm="9582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477130"/>
            <a:chOff x="0" y="0"/>
            <a:chExt cx="7256426" cy="660400"/>
          </a:xfrm>
        </p:grpSpPr>
        <p:sp>
          <p:nvSpPr>
            <p:cNvPr id="3" name="Freeform 3"/>
            <p:cNvSpPr/>
            <p:nvPr/>
          </p:nvSpPr>
          <p:spPr>
            <a:xfrm>
              <a:off x="0" y="0"/>
              <a:ext cx="7256426" cy="660400"/>
            </a:xfrm>
            <a:custGeom>
              <a:avLst/>
              <a:gdLst/>
              <a:ahLst/>
              <a:cxnLst/>
              <a:rect l="l" t="t" r="r" b="b"/>
              <a:pathLst>
                <a:path w="7256426" h="660400">
                  <a:moveTo>
                    <a:pt x="7131966" y="660400"/>
                  </a:moveTo>
                  <a:lnTo>
                    <a:pt x="124460" y="660400"/>
                  </a:lnTo>
                  <a:cubicBezTo>
                    <a:pt x="55880" y="660400"/>
                    <a:pt x="0" y="604520"/>
                    <a:pt x="0" y="535940"/>
                  </a:cubicBezTo>
                  <a:lnTo>
                    <a:pt x="0" y="124460"/>
                  </a:lnTo>
                  <a:cubicBezTo>
                    <a:pt x="0" y="55880"/>
                    <a:pt x="55880" y="0"/>
                    <a:pt x="124460" y="0"/>
                  </a:cubicBezTo>
                  <a:lnTo>
                    <a:pt x="7131966" y="0"/>
                  </a:lnTo>
                  <a:cubicBezTo>
                    <a:pt x="7200547" y="0"/>
                    <a:pt x="7256426" y="55880"/>
                    <a:pt x="7256426" y="124460"/>
                  </a:cubicBezTo>
                  <a:lnTo>
                    <a:pt x="7256426" y="535940"/>
                  </a:lnTo>
                  <a:cubicBezTo>
                    <a:pt x="7256426" y="604520"/>
                    <a:pt x="7200547" y="660400"/>
                    <a:pt x="7131966" y="660400"/>
                  </a:cubicBezTo>
                  <a:close/>
                </a:path>
              </a:pathLst>
            </a:custGeom>
            <a:solidFill>
              <a:srgbClr val="FFFFFF"/>
            </a:solidFill>
          </p:spPr>
        </p:sp>
      </p:grpSp>
      <p:sp>
        <p:nvSpPr>
          <p:cNvPr id="4" name="TextBox 4"/>
          <p:cNvSpPr txBox="1"/>
          <p:nvPr/>
        </p:nvSpPr>
        <p:spPr>
          <a:xfrm>
            <a:off x="1409700" y="1366837"/>
            <a:ext cx="8115300" cy="920750"/>
          </a:xfrm>
          <a:prstGeom prst="rect">
            <a:avLst/>
          </a:prstGeom>
        </p:spPr>
        <p:txBody>
          <a:bodyPr lIns="0" tIns="0" rIns="0" bIns="0" rtlCol="0" anchor="t">
            <a:spAutoFit/>
          </a:bodyPr>
          <a:lstStyle/>
          <a:p>
            <a:pPr>
              <a:lnSpc>
                <a:spcPts val="6999"/>
              </a:lnSpc>
            </a:pPr>
            <a:r>
              <a:rPr lang="en-US" sz="6999">
                <a:solidFill>
                  <a:srgbClr val="2E2E2E"/>
                </a:solidFill>
                <a:latin typeface="Gliker SemiBold Bold"/>
              </a:rPr>
              <a:t>SAYING SORRY</a:t>
            </a:r>
          </a:p>
        </p:txBody>
      </p:sp>
      <p:sp>
        <p:nvSpPr>
          <p:cNvPr id="5" name="AutoShape 5"/>
          <p:cNvSpPr/>
          <p:nvPr/>
        </p:nvSpPr>
        <p:spPr>
          <a:xfrm rot="5385353">
            <a:off x="8349894" y="1743453"/>
            <a:ext cx="1477144" cy="0"/>
          </a:xfrm>
          <a:prstGeom prst="line">
            <a:avLst/>
          </a:prstGeom>
          <a:ln w="47625" cap="rnd">
            <a:solidFill>
              <a:srgbClr val="4F6AB3"/>
            </a:solidFill>
            <a:prstDash val="sysDot"/>
            <a:headEnd type="none" w="sm" len="sm"/>
            <a:tailEnd type="none" w="sm" len="sm"/>
          </a:ln>
        </p:spPr>
      </p:sp>
      <p:sp>
        <p:nvSpPr>
          <p:cNvPr id="6" name="TextBox 6"/>
          <p:cNvSpPr txBox="1"/>
          <p:nvPr/>
        </p:nvSpPr>
        <p:spPr>
          <a:xfrm>
            <a:off x="9476324" y="1615096"/>
            <a:ext cx="4896547" cy="285288"/>
          </a:xfrm>
          <a:prstGeom prst="rect">
            <a:avLst/>
          </a:prstGeom>
        </p:spPr>
        <p:txBody>
          <a:bodyPr lIns="0" tIns="0" rIns="0" bIns="0" rtlCol="0" anchor="t">
            <a:spAutoFit/>
          </a:bodyPr>
          <a:lstStyle/>
          <a:p>
            <a:pPr marL="0" lvl="0" indent="0">
              <a:lnSpc>
                <a:spcPts val="2338"/>
              </a:lnSpc>
            </a:pPr>
            <a:r>
              <a:rPr lang="en-US" sz="1798">
                <a:solidFill>
                  <a:srgbClr val="2E2E2E"/>
                </a:solidFill>
                <a:latin typeface="Montserrat"/>
              </a:rPr>
              <a:t>Information taken from NHS Resolution </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62384" y="2711308"/>
            <a:ext cx="7207420" cy="708129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2100" y="2505932"/>
            <a:ext cx="7207420" cy="7081290"/>
          </a:xfrm>
          <a:prstGeom prst="rect">
            <a:avLst/>
          </a:prstGeom>
        </p:spPr>
      </p:pic>
      <p:sp>
        <p:nvSpPr>
          <p:cNvPr id="9" name="TextBox 9"/>
          <p:cNvSpPr txBox="1"/>
          <p:nvPr/>
        </p:nvSpPr>
        <p:spPr>
          <a:xfrm>
            <a:off x="4058155" y="3165853"/>
            <a:ext cx="1653977" cy="1533525"/>
          </a:xfrm>
          <a:prstGeom prst="rect">
            <a:avLst/>
          </a:prstGeom>
        </p:spPr>
        <p:txBody>
          <a:bodyPr lIns="0" tIns="0" rIns="0" bIns="0" rtlCol="0" anchor="t">
            <a:spAutoFit/>
          </a:bodyPr>
          <a:lstStyle/>
          <a:p>
            <a:pPr algn="ctr">
              <a:lnSpc>
                <a:spcPts val="12599"/>
              </a:lnSpc>
            </a:pPr>
            <a:r>
              <a:rPr lang="en-US" sz="9000">
                <a:solidFill>
                  <a:srgbClr val="2E2E2E"/>
                </a:solidFill>
                <a:latin typeface="Gliker SemiBold"/>
              </a:rPr>
              <a:t>DO</a:t>
            </a:r>
          </a:p>
        </p:txBody>
      </p:sp>
      <p:sp>
        <p:nvSpPr>
          <p:cNvPr id="10" name="TextBox 10"/>
          <p:cNvSpPr txBox="1"/>
          <p:nvPr/>
        </p:nvSpPr>
        <p:spPr>
          <a:xfrm>
            <a:off x="2088052" y="4642228"/>
            <a:ext cx="6146632" cy="1047750"/>
          </a:xfrm>
          <a:prstGeom prst="rect">
            <a:avLst/>
          </a:prstGeom>
        </p:spPr>
        <p:txBody>
          <a:bodyPr lIns="0" tIns="0" rIns="0" bIns="0" rtlCol="0" anchor="t">
            <a:spAutoFit/>
          </a:bodyPr>
          <a:lstStyle/>
          <a:p>
            <a:pPr>
              <a:lnSpc>
                <a:spcPts val="4200"/>
              </a:lnSpc>
            </a:pPr>
            <a:r>
              <a:rPr lang="en-US" sz="3000">
                <a:solidFill>
                  <a:srgbClr val="2E2E2E"/>
                </a:solidFill>
                <a:latin typeface="Open Sans"/>
              </a:rPr>
              <a:t>Ensure your apology is heartfelt and sincere</a:t>
            </a:r>
          </a:p>
        </p:txBody>
      </p:sp>
      <p:sp>
        <p:nvSpPr>
          <p:cNvPr id="11" name="TextBox 11"/>
          <p:cNvSpPr txBox="1"/>
          <p:nvPr/>
        </p:nvSpPr>
        <p:spPr>
          <a:xfrm>
            <a:off x="2078527" y="5975728"/>
            <a:ext cx="6146632" cy="1047750"/>
          </a:xfrm>
          <a:prstGeom prst="rect">
            <a:avLst/>
          </a:prstGeom>
        </p:spPr>
        <p:txBody>
          <a:bodyPr lIns="0" tIns="0" rIns="0" bIns="0" rtlCol="0" anchor="t">
            <a:spAutoFit/>
          </a:bodyPr>
          <a:lstStyle/>
          <a:p>
            <a:pPr>
              <a:lnSpc>
                <a:spcPts val="4200"/>
              </a:lnSpc>
            </a:pPr>
            <a:r>
              <a:rPr lang="en-US" sz="3000">
                <a:solidFill>
                  <a:srgbClr val="2E2E2E"/>
                </a:solidFill>
                <a:latin typeface="Open Sans"/>
              </a:rPr>
              <a:t>Explain what you know so far and what you will do to find out more</a:t>
            </a:r>
          </a:p>
        </p:txBody>
      </p:sp>
      <p:sp>
        <p:nvSpPr>
          <p:cNvPr id="12" name="TextBox 12"/>
          <p:cNvSpPr txBox="1"/>
          <p:nvPr/>
        </p:nvSpPr>
        <p:spPr>
          <a:xfrm>
            <a:off x="2259502" y="7414003"/>
            <a:ext cx="6146632" cy="1581150"/>
          </a:xfrm>
          <a:prstGeom prst="rect">
            <a:avLst/>
          </a:prstGeom>
        </p:spPr>
        <p:txBody>
          <a:bodyPr lIns="0" tIns="0" rIns="0" bIns="0" rtlCol="0" anchor="t">
            <a:spAutoFit/>
          </a:bodyPr>
          <a:lstStyle/>
          <a:p>
            <a:pPr>
              <a:lnSpc>
                <a:spcPts val="4200"/>
              </a:lnSpc>
            </a:pPr>
            <a:r>
              <a:rPr lang="en-US" sz="3000">
                <a:solidFill>
                  <a:srgbClr val="2E2E2E"/>
                </a:solidFill>
                <a:latin typeface="Open Sans"/>
              </a:rPr>
              <a:t>Reassure service users and their carers that you will keep them informed</a:t>
            </a:r>
          </a:p>
        </p:txBody>
      </p:sp>
      <p:sp>
        <p:nvSpPr>
          <p:cNvPr id="13" name="TextBox 13"/>
          <p:cNvSpPr txBox="1"/>
          <p:nvPr/>
        </p:nvSpPr>
        <p:spPr>
          <a:xfrm>
            <a:off x="10957563" y="3165853"/>
            <a:ext cx="3415308" cy="1533525"/>
          </a:xfrm>
          <a:prstGeom prst="rect">
            <a:avLst/>
          </a:prstGeom>
        </p:spPr>
        <p:txBody>
          <a:bodyPr lIns="0" tIns="0" rIns="0" bIns="0" rtlCol="0" anchor="t">
            <a:spAutoFit/>
          </a:bodyPr>
          <a:lstStyle/>
          <a:p>
            <a:pPr algn="ctr">
              <a:lnSpc>
                <a:spcPts val="12599"/>
              </a:lnSpc>
            </a:pPr>
            <a:r>
              <a:rPr lang="en-US" sz="9000">
                <a:solidFill>
                  <a:srgbClr val="2E2E2E"/>
                </a:solidFill>
                <a:latin typeface="Gliker SemiBold"/>
              </a:rPr>
              <a:t>DON'T</a:t>
            </a:r>
          </a:p>
        </p:txBody>
      </p:sp>
      <p:sp>
        <p:nvSpPr>
          <p:cNvPr id="14" name="TextBox 14"/>
          <p:cNvSpPr txBox="1"/>
          <p:nvPr/>
        </p:nvSpPr>
        <p:spPr>
          <a:xfrm>
            <a:off x="10016755" y="4610100"/>
            <a:ext cx="6146632" cy="1581150"/>
          </a:xfrm>
          <a:prstGeom prst="rect">
            <a:avLst/>
          </a:prstGeom>
        </p:spPr>
        <p:txBody>
          <a:bodyPr lIns="0" tIns="0" rIns="0" bIns="0" rtlCol="0" anchor="t">
            <a:spAutoFit/>
          </a:bodyPr>
          <a:lstStyle/>
          <a:p>
            <a:pPr>
              <a:lnSpc>
                <a:spcPts val="4200"/>
              </a:lnSpc>
            </a:pPr>
            <a:r>
              <a:rPr lang="en-US" sz="3000">
                <a:solidFill>
                  <a:srgbClr val="2E2E2E"/>
                </a:solidFill>
                <a:latin typeface="Open Sans"/>
              </a:rPr>
              <a:t>Place blame on the service user, or provide a conditional apology </a:t>
            </a:r>
          </a:p>
          <a:p>
            <a:pPr>
              <a:lnSpc>
                <a:spcPts val="4200"/>
              </a:lnSpc>
            </a:pPr>
            <a:r>
              <a:rPr lang="en-US" sz="3000">
                <a:solidFill>
                  <a:srgbClr val="2E2E2E"/>
                </a:solidFill>
                <a:latin typeface="Open Sans"/>
              </a:rPr>
              <a:t>"I'm sorry if you're upset"</a:t>
            </a:r>
          </a:p>
        </p:txBody>
      </p:sp>
      <p:sp>
        <p:nvSpPr>
          <p:cNvPr id="15" name="TextBox 15"/>
          <p:cNvSpPr txBox="1"/>
          <p:nvPr/>
        </p:nvSpPr>
        <p:spPr>
          <a:xfrm>
            <a:off x="10045330" y="6471028"/>
            <a:ext cx="6146632" cy="1047750"/>
          </a:xfrm>
          <a:prstGeom prst="rect">
            <a:avLst/>
          </a:prstGeom>
        </p:spPr>
        <p:txBody>
          <a:bodyPr lIns="0" tIns="0" rIns="0" bIns="0" rtlCol="0" anchor="t">
            <a:spAutoFit/>
          </a:bodyPr>
          <a:lstStyle/>
          <a:p>
            <a:pPr>
              <a:lnSpc>
                <a:spcPts val="4200"/>
              </a:lnSpc>
            </a:pPr>
            <a:r>
              <a:rPr lang="en-US" sz="3000">
                <a:solidFill>
                  <a:srgbClr val="2E2E2E"/>
                </a:solidFill>
                <a:latin typeface="Open Sans"/>
              </a:rPr>
              <a:t>Use acronyms or jargon to explain the situation</a:t>
            </a:r>
          </a:p>
        </p:txBody>
      </p:sp>
      <p:sp>
        <p:nvSpPr>
          <p:cNvPr id="16" name="TextBox 16"/>
          <p:cNvSpPr txBox="1"/>
          <p:nvPr/>
        </p:nvSpPr>
        <p:spPr>
          <a:xfrm>
            <a:off x="10045330" y="7943494"/>
            <a:ext cx="6066092" cy="1051659"/>
          </a:xfrm>
          <a:prstGeom prst="rect">
            <a:avLst/>
          </a:prstGeom>
        </p:spPr>
        <p:txBody>
          <a:bodyPr lIns="0" tIns="0" rIns="0" bIns="0" rtlCol="0" anchor="t">
            <a:spAutoFit/>
          </a:bodyPr>
          <a:lstStyle/>
          <a:p>
            <a:pPr>
              <a:lnSpc>
                <a:spcPts val="4216"/>
              </a:lnSpc>
            </a:pPr>
            <a:r>
              <a:rPr lang="en-US" sz="3011">
                <a:solidFill>
                  <a:srgbClr val="2E2E2E"/>
                </a:solidFill>
                <a:latin typeface="Open Sans"/>
              </a:rPr>
              <a:t>Hide information from the service user to avoid upsetting them</a:t>
            </a:r>
          </a:p>
        </p:txBody>
      </p:sp>
      <p:pic>
        <p:nvPicPr>
          <p:cNvPr id="17" name="Picture 17"/>
          <p:cNvPicPr>
            <a:picLocks noChangeAspect="1"/>
          </p:cNvPicPr>
          <p:nvPr/>
        </p:nvPicPr>
        <p:blipFill>
          <a:blip r:embed="rId7"/>
          <a:srcRect/>
          <a:stretch>
            <a:fillRect/>
          </a:stretch>
        </p:blipFill>
        <p:spPr>
          <a:xfrm>
            <a:off x="15003354" y="50982"/>
            <a:ext cx="3284646" cy="910942"/>
          </a:xfrm>
          <a:prstGeom prst="rect">
            <a:avLst/>
          </a:prstGeom>
        </p:spPr>
      </p:pic>
      <p:pic>
        <p:nvPicPr>
          <p:cNvPr id="20" name="Audio 19">
            <a:hlinkClick r:id="" action="ppaction://media"/>
            <a:extLst>
              <a:ext uri="{FF2B5EF4-FFF2-40B4-BE49-F238E27FC236}">
                <a16:creationId xmlns:a16="http://schemas.microsoft.com/office/drawing/2014/main" id="{0DD7FDF9-039B-949C-9E71-A731764231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946">
        <p:cover/>
      </p:transition>
    </mc:Choice>
    <mc:Fallback>
      <p:transition spd="slow" advTm="70946">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a:stretch>
            <a:fillRect/>
          </a:stretch>
        </p:blipFill>
        <p:spPr>
          <a:xfrm>
            <a:off x="1494647" y="391487"/>
            <a:ext cx="6535604" cy="3610921"/>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20616">
            <a:off x="6586102" y="8636566"/>
            <a:ext cx="2415253" cy="1216684"/>
          </a:xfrm>
          <a:prstGeom prst="rect">
            <a:avLst/>
          </a:prstGeom>
        </p:spPr>
      </p:pic>
      <p:pic>
        <p:nvPicPr>
          <p:cNvPr id="4"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60594" y="4555708"/>
            <a:ext cx="5098461" cy="5344080"/>
          </a:xfrm>
          <a:prstGeom prst="rect">
            <a:avLst/>
          </a:prstGeom>
        </p:spPr>
      </p:pic>
      <p:sp>
        <p:nvSpPr>
          <p:cNvPr id="15" name="TextBox 15"/>
          <p:cNvSpPr txBox="1"/>
          <p:nvPr/>
        </p:nvSpPr>
        <p:spPr>
          <a:xfrm>
            <a:off x="1960594" y="699821"/>
            <a:ext cx="5603711" cy="1897122"/>
          </a:xfrm>
          <a:prstGeom prst="rect">
            <a:avLst/>
          </a:prstGeom>
        </p:spPr>
        <p:txBody>
          <a:bodyPr lIns="0" tIns="0" rIns="0" bIns="0" rtlCol="0" anchor="t">
            <a:spAutoFit/>
          </a:bodyPr>
          <a:lstStyle/>
          <a:p>
            <a:pPr algn="ctr">
              <a:lnSpc>
                <a:spcPts val="7679"/>
              </a:lnSpc>
            </a:pPr>
            <a:r>
              <a:rPr lang="en-US" sz="5485" dirty="0">
                <a:solidFill>
                  <a:srgbClr val="000000"/>
                </a:solidFill>
                <a:latin typeface="Gliker SemiBold"/>
              </a:rPr>
              <a:t>What makes a good apology?</a:t>
            </a:r>
          </a:p>
        </p:txBody>
      </p:sp>
      <p:sp>
        <p:nvSpPr>
          <p:cNvPr id="16" name="TextBox 16"/>
          <p:cNvSpPr txBox="1"/>
          <p:nvPr/>
        </p:nvSpPr>
        <p:spPr>
          <a:xfrm>
            <a:off x="2514600" y="5143500"/>
            <a:ext cx="4544455" cy="3554435"/>
          </a:xfrm>
          <a:prstGeom prst="rect">
            <a:avLst/>
          </a:prstGeom>
        </p:spPr>
        <p:txBody>
          <a:bodyPr wrap="square" lIns="0" tIns="0" rIns="0" bIns="0" rtlCol="0" anchor="t">
            <a:spAutoFit/>
          </a:bodyPr>
          <a:lstStyle/>
          <a:p>
            <a:pPr algn="ctr">
              <a:lnSpc>
                <a:spcPts val="4723"/>
              </a:lnSpc>
            </a:pPr>
            <a:r>
              <a:rPr lang="en-US" sz="2800" dirty="0">
                <a:solidFill>
                  <a:srgbClr val="FCFDFF"/>
                </a:solidFill>
                <a:latin typeface="Montserrat Bold"/>
              </a:rPr>
              <a:t>Which of these do you think are examples of a “good” apology? How would you improve the ones which aren’t so good?</a:t>
            </a:r>
          </a:p>
        </p:txBody>
      </p:sp>
      <p:pic>
        <p:nvPicPr>
          <p:cNvPr id="46" name="Picture 5">
            <a:extLst>
              <a:ext uri="{FF2B5EF4-FFF2-40B4-BE49-F238E27FC236}">
                <a16:creationId xmlns:a16="http://schemas.microsoft.com/office/drawing/2014/main" id="{A1C0FD8A-4F3B-4258-62CC-85451CAE8B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96198" y="831936"/>
            <a:ext cx="9334602" cy="2058545"/>
          </a:xfrm>
          <a:prstGeom prst="rect">
            <a:avLst/>
          </a:prstGeom>
        </p:spPr>
      </p:pic>
      <p:pic>
        <p:nvPicPr>
          <p:cNvPr id="7" name="Picture 5">
            <a:extLst>
              <a:ext uri="{FF2B5EF4-FFF2-40B4-BE49-F238E27FC236}">
                <a16:creationId xmlns:a16="http://schemas.microsoft.com/office/drawing/2014/main" id="{70C10C6F-DD08-62B7-75A2-CAA0748BAB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34400" y="3237355"/>
            <a:ext cx="9334602" cy="2058545"/>
          </a:xfrm>
          <a:prstGeom prst="rect">
            <a:avLst/>
          </a:prstGeom>
        </p:spPr>
      </p:pic>
      <p:pic>
        <p:nvPicPr>
          <p:cNvPr id="11" name="Picture 5">
            <a:extLst>
              <a:ext uri="{FF2B5EF4-FFF2-40B4-BE49-F238E27FC236}">
                <a16:creationId xmlns:a16="http://schemas.microsoft.com/office/drawing/2014/main" id="{462860FF-3B87-5D71-406C-5F327B6FB3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610600" y="5600700"/>
            <a:ext cx="9334602" cy="2058545"/>
          </a:xfrm>
          <a:prstGeom prst="rect">
            <a:avLst/>
          </a:prstGeom>
        </p:spPr>
      </p:pic>
      <p:pic>
        <p:nvPicPr>
          <p:cNvPr id="17" name="Picture 5">
            <a:extLst>
              <a:ext uri="{FF2B5EF4-FFF2-40B4-BE49-F238E27FC236}">
                <a16:creationId xmlns:a16="http://schemas.microsoft.com/office/drawing/2014/main" id="{2A0372A9-30AF-77DF-CD7B-9410C8B69A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648598" y="7961755"/>
            <a:ext cx="9334602" cy="2058545"/>
          </a:xfrm>
          <a:prstGeom prst="rect">
            <a:avLst/>
          </a:prstGeom>
        </p:spPr>
      </p:pic>
      <p:sp>
        <p:nvSpPr>
          <p:cNvPr id="18" name="TextBox 17">
            <a:extLst>
              <a:ext uri="{FF2B5EF4-FFF2-40B4-BE49-F238E27FC236}">
                <a16:creationId xmlns:a16="http://schemas.microsoft.com/office/drawing/2014/main" id="{55B6B8E8-EF92-A8EB-5B37-E5FADD34E91D}"/>
              </a:ext>
            </a:extLst>
          </p:cNvPr>
          <p:cNvSpPr txBox="1"/>
          <p:nvPr/>
        </p:nvSpPr>
        <p:spPr>
          <a:xfrm>
            <a:off x="8915400" y="1002842"/>
            <a:ext cx="8763000" cy="1815882"/>
          </a:xfrm>
          <a:prstGeom prst="rect">
            <a:avLst/>
          </a:prstGeom>
          <a:noFill/>
        </p:spPr>
        <p:txBody>
          <a:bodyPr wrap="square" rtlCol="0">
            <a:spAutoFit/>
          </a:bodyPr>
          <a:lstStyle/>
          <a:p>
            <a:pPr algn="ctr"/>
            <a:r>
              <a:rPr lang="en-GB" sz="2800" dirty="0"/>
              <a:t>I’m sorry X happened as a result of my actions. Please be assured steps will be taken to ensure this won’t happen again and I will contact you as soon as this has been investigated and finalised.</a:t>
            </a:r>
          </a:p>
        </p:txBody>
      </p:sp>
      <p:sp>
        <p:nvSpPr>
          <p:cNvPr id="19" name="TextBox 18">
            <a:extLst>
              <a:ext uri="{FF2B5EF4-FFF2-40B4-BE49-F238E27FC236}">
                <a16:creationId xmlns:a16="http://schemas.microsoft.com/office/drawing/2014/main" id="{BF4776C6-9120-10FC-189E-6E962BC85B63}"/>
              </a:ext>
            </a:extLst>
          </p:cNvPr>
          <p:cNvSpPr txBox="1"/>
          <p:nvPr/>
        </p:nvSpPr>
        <p:spPr>
          <a:xfrm>
            <a:off x="8781999" y="3467100"/>
            <a:ext cx="8763000" cy="1384995"/>
          </a:xfrm>
          <a:prstGeom prst="rect">
            <a:avLst/>
          </a:prstGeom>
          <a:noFill/>
        </p:spPr>
        <p:txBody>
          <a:bodyPr wrap="square" rtlCol="0">
            <a:spAutoFit/>
          </a:bodyPr>
          <a:lstStyle/>
          <a:p>
            <a:pPr algn="ctr"/>
            <a:r>
              <a:rPr lang="en-GB" sz="2800" dirty="0"/>
              <a:t>I’m sorry you’re upset about what happened and I understand it wasn’t ideal but nothing major happened as a result of it so you’ll be okay.</a:t>
            </a:r>
          </a:p>
        </p:txBody>
      </p:sp>
      <p:sp>
        <p:nvSpPr>
          <p:cNvPr id="20" name="TextBox 19">
            <a:extLst>
              <a:ext uri="{FF2B5EF4-FFF2-40B4-BE49-F238E27FC236}">
                <a16:creationId xmlns:a16="http://schemas.microsoft.com/office/drawing/2014/main" id="{03A4BAFB-4A78-6EF6-2B40-F9B41BB87D58}"/>
              </a:ext>
            </a:extLst>
          </p:cNvPr>
          <p:cNvSpPr txBox="1"/>
          <p:nvPr/>
        </p:nvSpPr>
        <p:spPr>
          <a:xfrm>
            <a:off x="8786118" y="5853538"/>
            <a:ext cx="8763000" cy="1384995"/>
          </a:xfrm>
          <a:prstGeom prst="rect">
            <a:avLst/>
          </a:prstGeom>
          <a:noFill/>
        </p:spPr>
        <p:txBody>
          <a:bodyPr wrap="square" rtlCol="0">
            <a:spAutoFit/>
          </a:bodyPr>
          <a:lstStyle/>
          <a:p>
            <a:pPr algn="ctr"/>
            <a:r>
              <a:rPr lang="en-GB" sz="2800" dirty="0"/>
              <a:t>I understand you’re upset about the way you were treated. I’m sorry you took it that way but X was very stressed so I’m sure you can understand.</a:t>
            </a:r>
          </a:p>
        </p:txBody>
      </p:sp>
      <p:sp>
        <p:nvSpPr>
          <p:cNvPr id="21" name="TextBox 20">
            <a:extLst>
              <a:ext uri="{FF2B5EF4-FFF2-40B4-BE49-F238E27FC236}">
                <a16:creationId xmlns:a16="http://schemas.microsoft.com/office/drawing/2014/main" id="{B074CF72-F490-CA7E-557D-EC30BA112C6C}"/>
              </a:ext>
            </a:extLst>
          </p:cNvPr>
          <p:cNvSpPr txBox="1"/>
          <p:nvPr/>
        </p:nvSpPr>
        <p:spPr>
          <a:xfrm>
            <a:off x="8991600" y="8052018"/>
            <a:ext cx="8763000" cy="1815882"/>
          </a:xfrm>
          <a:prstGeom prst="rect">
            <a:avLst/>
          </a:prstGeom>
          <a:noFill/>
        </p:spPr>
        <p:txBody>
          <a:bodyPr wrap="square" rtlCol="0">
            <a:spAutoFit/>
          </a:bodyPr>
          <a:lstStyle/>
          <a:p>
            <a:pPr algn="ctr"/>
            <a:r>
              <a:rPr lang="en-GB" sz="2800" dirty="0"/>
              <a:t>We’re sorry for the distress caused by the actions of X, it was not acceptable and when appropriate, he will come and apologise to you personally and explain what will happen moving forward to resolve the situation.</a:t>
            </a:r>
          </a:p>
        </p:txBody>
      </p:sp>
      <p:sp>
        <p:nvSpPr>
          <p:cNvPr id="22" name="TextBox 21">
            <a:extLst>
              <a:ext uri="{FF2B5EF4-FFF2-40B4-BE49-F238E27FC236}">
                <a16:creationId xmlns:a16="http://schemas.microsoft.com/office/drawing/2014/main" id="{5C6401B8-42EF-5BAC-273C-A0BF673C2A48}"/>
              </a:ext>
            </a:extLst>
          </p:cNvPr>
          <p:cNvSpPr txBox="1"/>
          <p:nvPr/>
        </p:nvSpPr>
        <p:spPr>
          <a:xfrm>
            <a:off x="8820201" y="612390"/>
            <a:ext cx="8763000" cy="523220"/>
          </a:xfrm>
          <a:prstGeom prst="rect">
            <a:avLst/>
          </a:prstGeom>
          <a:noFill/>
        </p:spPr>
        <p:txBody>
          <a:bodyPr wrap="square" rtlCol="0">
            <a:spAutoFit/>
          </a:bodyPr>
          <a:lstStyle/>
          <a:p>
            <a:pPr algn="ctr"/>
            <a:r>
              <a:rPr lang="en-GB" sz="2800" dirty="0">
                <a:latin typeface="Gliker SemiBold" panose="020B0604020202020204" charset="0"/>
              </a:rPr>
              <a:t>This is a good apology</a:t>
            </a:r>
            <a:r>
              <a:rPr lang="en-GB" sz="2800" dirty="0"/>
              <a:t>. </a:t>
            </a:r>
          </a:p>
        </p:txBody>
      </p:sp>
      <p:sp>
        <p:nvSpPr>
          <p:cNvPr id="23" name="TextBox 22">
            <a:extLst>
              <a:ext uri="{FF2B5EF4-FFF2-40B4-BE49-F238E27FC236}">
                <a16:creationId xmlns:a16="http://schemas.microsoft.com/office/drawing/2014/main" id="{F4CD16C9-566C-BBE7-689C-A86C94F4DFFD}"/>
              </a:ext>
            </a:extLst>
          </p:cNvPr>
          <p:cNvSpPr txBox="1"/>
          <p:nvPr/>
        </p:nvSpPr>
        <p:spPr>
          <a:xfrm>
            <a:off x="8781999" y="2931381"/>
            <a:ext cx="8763000" cy="523220"/>
          </a:xfrm>
          <a:prstGeom prst="rect">
            <a:avLst/>
          </a:prstGeom>
          <a:noFill/>
        </p:spPr>
        <p:txBody>
          <a:bodyPr wrap="square" rtlCol="0">
            <a:spAutoFit/>
          </a:bodyPr>
          <a:lstStyle/>
          <a:p>
            <a:pPr algn="ctr"/>
            <a:r>
              <a:rPr lang="en-GB" sz="2800" dirty="0">
                <a:latin typeface="Gliker SemiBold" panose="020B0604020202020204" charset="0"/>
              </a:rPr>
              <a:t>This is not a good apology</a:t>
            </a:r>
            <a:r>
              <a:rPr lang="en-GB" sz="2800" dirty="0"/>
              <a:t>. </a:t>
            </a:r>
            <a:endParaRPr lang="en-GB" sz="2500" dirty="0"/>
          </a:p>
        </p:txBody>
      </p:sp>
      <p:sp>
        <p:nvSpPr>
          <p:cNvPr id="24" name="TextBox 23">
            <a:extLst>
              <a:ext uri="{FF2B5EF4-FFF2-40B4-BE49-F238E27FC236}">
                <a16:creationId xmlns:a16="http://schemas.microsoft.com/office/drawing/2014/main" id="{AB33C217-46AF-C97D-5F42-D65453613CEC}"/>
              </a:ext>
            </a:extLst>
          </p:cNvPr>
          <p:cNvSpPr txBox="1"/>
          <p:nvPr/>
        </p:nvSpPr>
        <p:spPr>
          <a:xfrm>
            <a:off x="8934399" y="5372100"/>
            <a:ext cx="8763000" cy="523220"/>
          </a:xfrm>
          <a:prstGeom prst="rect">
            <a:avLst/>
          </a:prstGeom>
          <a:noFill/>
        </p:spPr>
        <p:txBody>
          <a:bodyPr wrap="square" rtlCol="0">
            <a:spAutoFit/>
          </a:bodyPr>
          <a:lstStyle/>
          <a:p>
            <a:pPr algn="ctr"/>
            <a:r>
              <a:rPr lang="en-GB" sz="2800" dirty="0">
                <a:latin typeface="Gliker SemiBold" panose="020B0604020202020204" charset="0"/>
              </a:rPr>
              <a:t>This is not a good apology.</a:t>
            </a:r>
            <a:r>
              <a:rPr lang="en-GB" sz="2800" dirty="0"/>
              <a:t>.</a:t>
            </a:r>
          </a:p>
        </p:txBody>
      </p:sp>
      <p:sp>
        <p:nvSpPr>
          <p:cNvPr id="25" name="TextBox 24">
            <a:extLst>
              <a:ext uri="{FF2B5EF4-FFF2-40B4-BE49-F238E27FC236}">
                <a16:creationId xmlns:a16="http://schemas.microsoft.com/office/drawing/2014/main" id="{66737365-AB1B-B08C-26C8-695DA9ACFDC0}"/>
              </a:ext>
            </a:extLst>
          </p:cNvPr>
          <p:cNvSpPr txBox="1"/>
          <p:nvPr/>
        </p:nvSpPr>
        <p:spPr>
          <a:xfrm>
            <a:off x="8894956" y="7680343"/>
            <a:ext cx="8763000" cy="523220"/>
          </a:xfrm>
          <a:prstGeom prst="rect">
            <a:avLst/>
          </a:prstGeom>
          <a:noFill/>
        </p:spPr>
        <p:txBody>
          <a:bodyPr wrap="square" rtlCol="0">
            <a:spAutoFit/>
          </a:bodyPr>
          <a:lstStyle/>
          <a:p>
            <a:pPr algn="ctr"/>
            <a:r>
              <a:rPr lang="en-GB" sz="2800" b="1" dirty="0">
                <a:latin typeface="Gliker SemiBold" panose="020B0604020202020204" charset="0"/>
              </a:rPr>
              <a:t>This is a good apology. </a:t>
            </a:r>
            <a:endParaRPr lang="en-GB" sz="2800" b="1" dirty="0"/>
          </a:p>
        </p:txBody>
      </p:sp>
      <p:pic>
        <p:nvPicPr>
          <p:cNvPr id="48" name="Audio 47">
            <a:hlinkClick r:id="" action="ppaction://media"/>
            <a:extLst>
              <a:ext uri="{FF2B5EF4-FFF2-40B4-BE49-F238E27FC236}">
                <a16:creationId xmlns:a16="http://schemas.microsoft.com/office/drawing/2014/main" id="{42909607-298B-8BAF-3421-6FBBDC376B6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7729200" y="9728200"/>
            <a:ext cx="406400" cy="406400"/>
          </a:xfrm>
          <a:prstGeom prst="rect">
            <a:avLst/>
          </a:prstGeom>
        </p:spPr>
      </p:pic>
    </p:spTree>
    <p:custDataLst>
      <p:tags r:id="rId1"/>
    </p:custDataLst>
    <p:extLst>
      <p:ext uri="{BB962C8B-B14F-4D97-AF65-F5344CB8AC3E}">
        <p14:creationId xmlns:p14="http://schemas.microsoft.com/office/powerpoint/2010/main" val="4154900158"/>
      </p:ext>
    </p:extLst>
  </p:cSld>
  <p:clrMapOvr>
    <a:masterClrMapping/>
  </p:clrMapOvr>
  <p:transition spd="slow" advTm="1032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8"/>
                </p:tgtEl>
              </p:cMediaNode>
            </p:audio>
          </p:childTnLst>
        </p:cTn>
      </p:par>
    </p:tnLst>
    <p:bldLst>
      <p:bldP spid="22"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6700" flipH="1">
            <a:off x="7294117" y="1708242"/>
            <a:ext cx="2919337" cy="1470616"/>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1081">
            <a:off x="9886918" y="991095"/>
            <a:ext cx="5856707" cy="8304810"/>
          </a:xfrm>
          <a:prstGeom prst="rect">
            <a:avLst/>
          </a:prstGeom>
        </p:spPr>
      </p:pic>
      <p:pic>
        <p:nvPicPr>
          <p:cNvPr id="4" name="Picture 4"/>
          <p:cNvPicPr>
            <a:picLocks noChangeAspect="1"/>
          </p:cNvPicPr>
          <p:nvPr/>
        </p:nvPicPr>
        <p:blipFill>
          <a:blip r:embed="rId9"/>
          <a:srcRect/>
          <a:stretch>
            <a:fillRect/>
          </a:stretch>
        </p:blipFill>
        <p:spPr>
          <a:xfrm>
            <a:off x="15003354" y="0"/>
            <a:ext cx="3284646" cy="910942"/>
          </a:xfrm>
          <a:prstGeom prst="rect">
            <a:avLst/>
          </a:prstGeom>
        </p:spPr>
      </p:pic>
      <p:pic>
        <p:nvPicPr>
          <p:cNvPr id="5" name="Picture 5"/>
          <p:cNvPicPr>
            <a:picLocks noChangeAspect="1"/>
          </p:cNvPicPr>
          <p:nvPr/>
        </p:nvPicPr>
        <p:blipFill>
          <a:blip r:embed="rId10"/>
          <a:srcRect/>
          <a:stretch>
            <a:fillRect/>
          </a:stretch>
        </p:blipFill>
        <p:spPr>
          <a:xfrm>
            <a:off x="1028700" y="3002187"/>
            <a:ext cx="6535604" cy="3610921"/>
          </a:xfrm>
          <a:prstGeom prst="rect">
            <a:avLst/>
          </a:prstGeom>
        </p:spPr>
      </p:pic>
      <p:sp>
        <p:nvSpPr>
          <p:cNvPr id="6" name="TextBox 6"/>
          <p:cNvSpPr txBox="1"/>
          <p:nvPr/>
        </p:nvSpPr>
        <p:spPr>
          <a:xfrm>
            <a:off x="1666011" y="3712273"/>
            <a:ext cx="5260982" cy="2181225"/>
          </a:xfrm>
          <a:prstGeom prst="rect">
            <a:avLst/>
          </a:prstGeom>
        </p:spPr>
        <p:txBody>
          <a:bodyPr lIns="0" tIns="0" rIns="0" bIns="0" rtlCol="0" anchor="t">
            <a:spAutoFit/>
          </a:bodyPr>
          <a:lstStyle/>
          <a:p>
            <a:pPr algn="ctr">
              <a:lnSpc>
                <a:spcPts val="4320"/>
              </a:lnSpc>
              <a:spcBef>
                <a:spcPct val="0"/>
              </a:spcBef>
            </a:pPr>
            <a:r>
              <a:rPr lang="en-US" sz="3600">
                <a:solidFill>
                  <a:srgbClr val="000000"/>
                </a:solidFill>
                <a:latin typeface="Gliker SemiBold"/>
              </a:rPr>
              <a:t>HCPC STANDARDS OF CONDUCT, PERFORMANCE AND ETHICS</a:t>
            </a:r>
          </a:p>
        </p:txBody>
      </p:sp>
      <p:sp>
        <p:nvSpPr>
          <p:cNvPr id="7" name="TextBox 7"/>
          <p:cNvSpPr txBox="1"/>
          <p:nvPr/>
        </p:nvSpPr>
        <p:spPr>
          <a:xfrm rot="828582">
            <a:off x="10407273" y="4107810"/>
            <a:ext cx="5014898" cy="1724422"/>
          </a:xfrm>
          <a:prstGeom prst="rect">
            <a:avLst/>
          </a:prstGeom>
        </p:spPr>
        <p:txBody>
          <a:bodyPr lIns="0" tIns="0" rIns="0" bIns="0" rtlCol="0" anchor="t">
            <a:spAutoFit/>
          </a:bodyPr>
          <a:lstStyle/>
          <a:p>
            <a:pPr algn="ctr">
              <a:lnSpc>
                <a:spcPts val="4598"/>
              </a:lnSpc>
            </a:pPr>
            <a:r>
              <a:rPr lang="en-US" sz="3284" dirty="0">
                <a:solidFill>
                  <a:srgbClr val="000000"/>
                </a:solidFill>
                <a:latin typeface="Montserrat Semi-Bold"/>
              </a:rPr>
              <a:t>The ethical framework all registrants must work within</a:t>
            </a:r>
          </a:p>
        </p:txBody>
      </p:sp>
      <p:sp>
        <p:nvSpPr>
          <p:cNvPr id="8" name="TextBox 8"/>
          <p:cNvSpPr txBox="1"/>
          <p:nvPr/>
        </p:nvSpPr>
        <p:spPr>
          <a:xfrm rot="817926">
            <a:off x="9798729" y="5997263"/>
            <a:ext cx="5014898" cy="2307987"/>
          </a:xfrm>
          <a:prstGeom prst="rect">
            <a:avLst/>
          </a:prstGeom>
        </p:spPr>
        <p:txBody>
          <a:bodyPr lIns="0" tIns="0" rIns="0" bIns="0" rtlCol="0" anchor="t">
            <a:spAutoFit/>
          </a:bodyPr>
          <a:lstStyle/>
          <a:p>
            <a:pPr algn="ctr">
              <a:lnSpc>
                <a:spcPts val="4598"/>
              </a:lnSpc>
            </a:pPr>
            <a:r>
              <a:rPr lang="en-US" sz="3284">
                <a:solidFill>
                  <a:srgbClr val="000000"/>
                </a:solidFill>
                <a:latin typeface="Montserrat Semi-Bold"/>
              </a:rPr>
              <a:t>They outlines the expectations which are used to assess Fitness to Practise</a:t>
            </a:r>
          </a:p>
        </p:txBody>
      </p:sp>
      <p:sp>
        <p:nvSpPr>
          <p:cNvPr id="9" name="TextBox 9"/>
          <p:cNvSpPr txBox="1"/>
          <p:nvPr/>
        </p:nvSpPr>
        <p:spPr>
          <a:xfrm>
            <a:off x="1918777" y="7121950"/>
            <a:ext cx="5014898" cy="2307987"/>
          </a:xfrm>
          <a:prstGeom prst="rect">
            <a:avLst/>
          </a:prstGeom>
        </p:spPr>
        <p:txBody>
          <a:bodyPr lIns="0" tIns="0" rIns="0" bIns="0" rtlCol="0" anchor="t">
            <a:spAutoFit/>
          </a:bodyPr>
          <a:lstStyle/>
          <a:p>
            <a:pPr algn="ctr">
              <a:lnSpc>
                <a:spcPts val="4598"/>
              </a:lnSpc>
            </a:pPr>
            <a:r>
              <a:rPr lang="en-US" sz="3284">
                <a:solidFill>
                  <a:srgbClr val="000000"/>
                </a:solidFill>
                <a:latin typeface="Montserrat Semi-Bold"/>
              </a:rPr>
              <a:t>There are 10 standards which must be met by all professionals registered with HCPC...</a:t>
            </a:r>
          </a:p>
        </p:txBody>
      </p:sp>
      <p:sp>
        <p:nvSpPr>
          <p:cNvPr id="10" name="TextBox 10"/>
          <p:cNvSpPr txBox="1"/>
          <p:nvPr/>
        </p:nvSpPr>
        <p:spPr>
          <a:xfrm rot="860604">
            <a:off x="10876149" y="2250214"/>
            <a:ext cx="5009927" cy="864424"/>
          </a:xfrm>
          <a:prstGeom prst="rect">
            <a:avLst/>
          </a:prstGeom>
        </p:spPr>
        <p:txBody>
          <a:bodyPr lIns="0" tIns="0" rIns="0" bIns="0" rtlCol="0" anchor="t">
            <a:spAutoFit/>
          </a:bodyPr>
          <a:lstStyle/>
          <a:p>
            <a:pPr algn="ctr">
              <a:lnSpc>
                <a:spcPts val="7065"/>
              </a:lnSpc>
            </a:pPr>
            <a:r>
              <a:rPr lang="en-US" sz="5047">
                <a:solidFill>
                  <a:srgbClr val="000000"/>
                </a:solidFill>
                <a:latin typeface="Gliker SemiBold"/>
              </a:rPr>
              <a:t>What are they?</a:t>
            </a:r>
          </a:p>
        </p:txBody>
      </p:sp>
      <p:pic>
        <p:nvPicPr>
          <p:cNvPr id="16" name="Audio 15">
            <a:hlinkClick r:id="" action="ppaction://media"/>
            <a:extLst>
              <a:ext uri="{FF2B5EF4-FFF2-40B4-BE49-F238E27FC236}">
                <a16:creationId xmlns:a16="http://schemas.microsoft.com/office/drawing/2014/main" id="{A7AF8EE3-9513-C6C4-FA33-B7DD7CA95106}"/>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6172" t="-162109" r="-326172" b="-162109"/>
          <a:stretch>
            <a:fillRect/>
          </a:stretch>
        </p:blipFill>
        <p:spPr>
          <a:xfrm>
            <a:off x="14473237" y="8139112"/>
            <a:ext cx="3057525" cy="1724025"/>
          </a:xfrm>
          <a:prstGeom prst="rect">
            <a:avLst/>
          </a:prstGeom>
        </p:spPr>
      </p:pic>
    </p:spTree>
  </p:cSld>
  <p:clrMapOvr>
    <a:masterClrMapping/>
  </p:clrMapOvr>
  <p:transition spd="slow" advTm="2574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591366" y="1748101"/>
            <a:ext cx="7889042" cy="1102650"/>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4" name="Group 4"/>
          <p:cNvGrpSpPr/>
          <p:nvPr/>
        </p:nvGrpSpPr>
        <p:grpSpPr>
          <a:xfrm>
            <a:off x="10040041" y="1748101"/>
            <a:ext cx="1102650" cy="11026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6" name="Group 6"/>
          <p:cNvGrpSpPr/>
          <p:nvPr/>
        </p:nvGrpSpPr>
        <p:grpSpPr>
          <a:xfrm>
            <a:off x="10591366" y="3325548"/>
            <a:ext cx="7889042" cy="1102650"/>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8" name="Group 8"/>
          <p:cNvGrpSpPr/>
          <p:nvPr/>
        </p:nvGrpSpPr>
        <p:grpSpPr>
          <a:xfrm>
            <a:off x="10040041" y="3325548"/>
            <a:ext cx="1102650" cy="11026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0" name="Group 10"/>
          <p:cNvGrpSpPr/>
          <p:nvPr/>
        </p:nvGrpSpPr>
        <p:grpSpPr>
          <a:xfrm>
            <a:off x="10591366" y="4808270"/>
            <a:ext cx="7889042" cy="1102650"/>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12" name="Group 12"/>
          <p:cNvGrpSpPr/>
          <p:nvPr/>
        </p:nvGrpSpPr>
        <p:grpSpPr>
          <a:xfrm>
            <a:off x="10040041" y="4808270"/>
            <a:ext cx="1102650" cy="11026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4" name="Group 14"/>
          <p:cNvGrpSpPr/>
          <p:nvPr/>
        </p:nvGrpSpPr>
        <p:grpSpPr>
          <a:xfrm>
            <a:off x="10591366" y="6385718"/>
            <a:ext cx="7889042" cy="1102650"/>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16" name="Group 16"/>
          <p:cNvGrpSpPr/>
          <p:nvPr/>
        </p:nvGrpSpPr>
        <p:grpSpPr>
          <a:xfrm>
            <a:off x="10040041" y="6385718"/>
            <a:ext cx="1102650" cy="11026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3539" y="957506"/>
            <a:ext cx="6487527" cy="637399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93539" y="5341010"/>
            <a:ext cx="7063035" cy="3980983"/>
          </a:xfrm>
          <a:prstGeom prst="rect">
            <a:avLst/>
          </a:prstGeom>
        </p:spPr>
      </p:pic>
      <p:grpSp>
        <p:nvGrpSpPr>
          <p:cNvPr id="20" name="Group 20"/>
          <p:cNvGrpSpPr/>
          <p:nvPr/>
        </p:nvGrpSpPr>
        <p:grpSpPr>
          <a:xfrm>
            <a:off x="10574473" y="7964618"/>
            <a:ext cx="7889042" cy="1102650"/>
            <a:chOff x="0" y="0"/>
            <a:chExt cx="3439540" cy="480744"/>
          </a:xfrm>
          <a:solidFill>
            <a:srgbClr val="4F6AB3"/>
          </a:solidFill>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grpFill/>
          </p:spPr>
        </p:sp>
      </p:grpSp>
      <p:grpSp>
        <p:nvGrpSpPr>
          <p:cNvPr id="22" name="Group 22"/>
          <p:cNvGrpSpPr/>
          <p:nvPr/>
        </p:nvGrpSpPr>
        <p:grpSpPr>
          <a:xfrm>
            <a:off x="10023147" y="7964618"/>
            <a:ext cx="1102650" cy="11026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24" name="Picture 24"/>
          <p:cNvPicPr>
            <a:picLocks noChangeAspect="1"/>
          </p:cNvPicPr>
          <p:nvPr/>
        </p:nvPicPr>
        <p:blipFill>
          <a:blip r:embed="rId9"/>
          <a:srcRect/>
          <a:stretch>
            <a:fillRect/>
          </a:stretch>
        </p:blipFill>
        <p:spPr>
          <a:xfrm>
            <a:off x="15003354" y="37059"/>
            <a:ext cx="3284646" cy="910942"/>
          </a:xfrm>
          <a:prstGeom prst="rect">
            <a:avLst/>
          </a:prstGeom>
        </p:spPr>
      </p:pic>
      <p:sp>
        <p:nvSpPr>
          <p:cNvPr id="25" name="TextBox 25"/>
          <p:cNvSpPr txBox="1"/>
          <p:nvPr/>
        </p:nvSpPr>
        <p:spPr>
          <a:xfrm>
            <a:off x="11597622" y="204225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are HCPC standards?</a:t>
            </a:r>
          </a:p>
        </p:txBody>
      </p:sp>
      <p:sp>
        <p:nvSpPr>
          <p:cNvPr id="26" name="TextBox 26"/>
          <p:cNvSpPr txBox="1"/>
          <p:nvPr/>
        </p:nvSpPr>
        <p:spPr>
          <a:xfrm>
            <a:off x="10040041" y="201843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1</a:t>
            </a:r>
          </a:p>
        </p:txBody>
      </p:sp>
      <p:sp>
        <p:nvSpPr>
          <p:cNvPr id="27" name="TextBox 27"/>
          <p:cNvSpPr txBox="1"/>
          <p:nvPr/>
        </p:nvSpPr>
        <p:spPr>
          <a:xfrm>
            <a:off x="11597622" y="3619698"/>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is duty of candour?</a:t>
            </a:r>
          </a:p>
        </p:txBody>
      </p:sp>
      <p:sp>
        <p:nvSpPr>
          <p:cNvPr id="28" name="TextBox 28"/>
          <p:cNvSpPr txBox="1"/>
          <p:nvPr/>
        </p:nvSpPr>
        <p:spPr>
          <a:xfrm>
            <a:off x="10040041" y="359588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2</a:t>
            </a:r>
          </a:p>
        </p:txBody>
      </p:sp>
      <p:sp>
        <p:nvSpPr>
          <p:cNvPr id="29" name="TextBox 29"/>
          <p:cNvSpPr txBox="1"/>
          <p:nvPr/>
        </p:nvSpPr>
        <p:spPr>
          <a:xfrm>
            <a:off x="11597622" y="510242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Why is it important?</a:t>
            </a:r>
          </a:p>
        </p:txBody>
      </p:sp>
      <p:sp>
        <p:nvSpPr>
          <p:cNvPr id="30" name="TextBox 30"/>
          <p:cNvSpPr txBox="1"/>
          <p:nvPr/>
        </p:nvSpPr>
        <p:spPr>
          <a:xfrm>
            <a:off x="10040041" y="507860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3</a:t>
            </a:r>
          </a:p>
        </p:txBody>
      </p:sp>
      <p:sp>
        <p:nvSpPr>
          <p:cNvPr id="31" name="TextBox 31"/>
          <p:cNvSpPr txBox="1"/>
          <p:nvPr/>
        </p:nvSpPr>
        <p:spPr>
          <a:xfrm>
            <a:off x="11597622" y="6432218"/>
            <a:ext cx="5291418" cy="9810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How does it work in practice?</a:t>
            </a:r>
          </a:p>
        </p:txBody>
      </p:sp>
      <p:sp>
        <p:nvSpPr>
          <p:cNvPr id="32" name="TextBox 32"/>
          <p:cNvSpPr txBox="1"/>
          <p:nvPr/>
        </p:nvSpPr>
        <p:spPr>
          <a:xfrm>
            <a:off x="10040041" y="66560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4</a:t>
            </a:r>
          </a:p>
        </p:txBody>
      </p:sp>
      <p:sp>
        <p:nvSpPr>
          <p:cNvPr id="33" name="TextBox 33"/>
          <p:cNvSpPr txBox="1"/>
          <p:nvPr/>
        </p:nvSpPr>
        <p:spPr>
          <a:xfrm>
            <a:off x="11580728" y="8030169"/>
            <a:ext cx="5291418" cy="952500"/>
          </a:xfrm>
          <a:prstGeom prst="rect">
            <a:avLst/>
          </a:prstGeom>
        </p:spPr>
        <p:txBody>
          <a:bodyPr lIns="0" tIns="0" rIns="0" bIns="0" rtlCol="0" anchor="t">
            <a:spAutoFit/>
          </a:bodyPr>
          <a:lstStyle/>
          <a:p>
            <a:pPr marL="0" lvl="0" indent="0">
              <a:lnSpc>
                <a:spcPts val="3899"/>
              </a:lnSpc>
            </a:pPr>
            <a:r>
              <a:rPr lang="en-US" sz="2999">
                <a:solidFill>
                  <a:srgbClr val="FFFFFF"/>
                </a:solidFill>
                <a:latin typeface="Montserrat Bold"/>
              </a:rPr>
              <a:t>How can we overcome challenges?</a:t>
            </a:r>
          </a:p>
        </p:txBody>
      </p:sp>
      <p:sp>
        <p:nvSpPr>
          <p:cNvPr id="34" name="TextBox 34"/>
          <p:cNvSpPr txBox="1"/>
          <p:nvPr/>
        </p:nvSpPr>
        <p:spPr>
          <a:xfrm>
            <a:off x="10023147" y="82349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5</a:t>
            </a:r>
          </a:p>
        </p:txBody>
      </p:sp>
      <p:sp>
        <p:nvSpPr>
          <p:cNvPr id="35" name="TextBox 35"/>
          <p:cNvSpPr txBox="1"/>
          <p:nvPr/>
        </p:nvSpPr>
        <p:spPr>
          <a:xfrm>
            <a:off x="2549055" y="2574463"/>
            <a:ext cx="5333049" cy="2233808"/>
          </a:xfrm>
          <a:prstGeom prst="rect">
            <a:avLst/>
          </a:prstGeom>
        </p:spPr>
        <p:txBody>
          <a:bodyPr lIns="0" tIns="0" rIns="0" bIns="0" rtlCol="0" anchor="t">
            <a:spAutoFit/>
          </a:bodyPr>
          <a:lstStyle/>
          <a:p>
            <a:pPr algn="ctr">
              <a:lnSpc>
                <a:spcPts val="5797"/>
              </a:lnSpc>
            </a:pPr>
            <a:r>
              <a:rPr lang="en-US" sz="5797">
                <a:solidFill>
                  <a:srgbClr val="2E2E2E"/>
                </a:solidFill>
                <a:latin typeface="Gliker SemiBold"/>
              </a:rPr>
              <a:t>BEING OPEN WHEN THINGS GO WRONG</a:t>
            </a:r>
          </a:p>
        </p:txBody>
      </p:sp>
      <p:pic>
        <p:nvPicPr>
          <p:cNvPr id="45" name="Audio 44">
            <a:hlinkClick r:id="" action="ppaction://media"/>
            <a:extLst>
              <a:ext uri="{FF2B5EF4-FFF2-40B4-BE49-F238E27FC236}">
                <a16:creationId xmlns:a16="http://schemas.microsoft.com/office/drawing/2014/main" id="{D8B7F570-F33F-1009-10BE-E017067A7A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617937198"/>
      </p:ext>
    </p:extLst>
  </p:cSld>
  <p:clrMapOvr>
    <a:masterClrMapping/>
  </p:clrMapOvr>
  <p:transition spd="slow" advTm="98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a:stretch>
            <a:fillRect/>
          </a:stretch>
        </p:blipFill>
        <p:spPr>
          <a:xfrm>
            <a:off x="345151" y="350278"/>
            <a:ext cx="6535604" cy="3610921"/>
          </a:xfrm>
          <a:prstGeom prst="rect">
            <a:avLst/>
          </a:prstGeom>
        </p:spPr>
      </p:pic>
      <p:sp>
        <p:nvSpPr>
          <p:cNvPr id="3" name="TextBox 3"/>
          <p:cNvSpPr txBox="1"/>
          <p:nvPr/>
        </p:nvSpPr>
        <p:spPr>
          <a:xfrm>
            <a:off x="719039" y="494847"/>
            <a:ext cx="5787829" cy="3304428"/>
          </a:xfrm>
          <a:prstGeom prst="rect">
            <a:avLst/>
          </a:prstGeom>
        </p:spPr>
        <p:txBody>
          <a:bodyPr lIns="0" tIns="0" rIns="0" bIns="0" rtlCol="0" anchor="t">
            <a:spAutoFit/>
          </a:bodyPr>
          <a:lstStyle/>
          <a:p>
            <a:pPr algn="ctr">
              <a:lnSpc>
                <a:spcPts val="8791"/>
              </a:lnSpc>
            </a:pPr>
            <a:r>
              <a:rPr lang="en-US" sz="6279">
                <a:solidFill>
                  <a:srgbClr val="000000"/>
                </a:solidFill>
                <a:latin typeface="Gliker SemiBold"/>
              </a:rPr>
              <a:t>Test your knowledge:</a:t>
            </a:r>
          </a:p>
          <a:p>
            <a:pPr algn="ctr">
              <a:lnSpc>
                <a:spcPts val="8791"/>
              </a:lnSpc>
            </a:pPr>
            <a:r>
              <a:rPr lang="en-US" sz="6279">
                <a:solidFill>
                  <a:srgbClr val="000000"/>
                </a:solidFill>
                <a:latin typeface="Gliker SemiBold"/>
              </a:rPr>
              <a:t>Answers</a:t>
            </a:r>
          </a:p>
        </p:txBody>
      </p:sp>
      <p:pic>
        <p:nvPicPr>
          <p:cNvPr id="4" name="Picture 4"/>
          <p:cNvPicPr>
            <a:picLocks noChangeAspect="1"/>
          </p:cNvPicPr>
          <p:nvPr/>
        </p:nvPicPr>
        <p:blipFill>
          <a:blip r:embed="rId7"/>
          <a:srcRect/>
          <a:stretch>
            <a:fillRect/>
          </a:stretch>
        </p:blipFill>
        <p:spPr>
          <a:xfrm>
            <a:off x="15003354" y="38100"/>
            <a:ext cx="3284646" cy="91094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9039" y="4795308"/>
            <a:ext cx="3749552" cy="3930187"/>
          </a:xfrm>
          <a:prstGeom prst="rect">
            <a:avLst/>
          </a:prstGeom>
        </p:spPr>
      </p:pic>
      <p:sp>
        <p:nvSpPr>
          <p:cNvPr id="6" name="TextBox 6"/>
          <p:cNvSpPr txBox="1"/>
          <p:nvPr/>
        </p:nvSpPr>
        <p:spPr>
          <a:xfrm>
            <a:off x="1161298" y="5327552"/>
            <a:ext cx="3088962" cy="2913771"/>
          </a:xfrm>
          <a:prstGeom prst="rect">
            <a:avLst/>
          </a:prstGeom>
        </p:spPr>
        <p:txBody>
          <a:bodyPr lIns="0" tIns="0" rIns="0" bIns="0" rtlCol="0" anchor="t">
            <a:spAutoFit/>
          </a:bodyPr>
          <a:lstStyle/>
          <a:p>
            <a:pPr algn="ctr">
              <a:lnSpc>
                <a:spcPts val="3855"/>
              </a:lnSpc>
            </a:pPr>
            <a:r>
              <a:rPr lang="en-US" sz="2754">
                <a:solidFill>
                  <a:srgbClr val="FCFDFF"/>
                </a:solidFill>
                <a:latin typeface="Open Sans"/>
              </a:rPr>
              <a:t>It is better to protect service users than upset them by telling them about a mistake</a:t>
            </a:r>
          </a:p>
        </p:txBody>
      </p:sp>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24428" y="189574"/>
            <a:ext cx="3598278" cy="3771625"/>
          </a:xfrm>
          <a:prstGeom prst="rect">
            <a:avLst/>
          </a:prstGeom>
        </p:spPr>
      </p:pic>
      <p:sp>
        <p:nvSpPr>
          <p:cNvPr id="8" name="TextBox 8"/>
          <p:cNvSpPr txBox="1"/>
          <p:nvPr/>
        </p:nvSpPr>
        <p:spPr>
          <a:xfrm>
            <a:off x="7812631" y="683723"/>
            <a:ext cx="3084324" cy="2510677"/>
          </a:xfrm>
          <a:prstGeom prst="rect">
            <a:avLst/>
          </a:prstGeom>
        </p:spPr>
        <p:txBody>
          <a:bodyPr lIns="0" tIns="0" rIns="0" bIns="0" rtlCol="0" anchor="t">
            <a:spAutoFit/>
          </a:bodyPr>
          <a:lstStyle/>
          <a:p>
            <a:pPr algn="ctr">
              <a:lnSpc>
                <a:spcPts val="3995"/>
              </a:lnSpc>
            </a:pPr>
            <a:r>
              <a:rPr lang="en-US" sz="2854" dirty="0">
                <a:solidFill>
                  <a:srgbClr val="FCFDFF"/>
                </a:solidFill>
                <a:latin typeface="Open Sans"/>
              </a:rPr>
              <a:t>You should only report an incident if the service user wants to escalate the issue</a:t>
            </a: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044" y="6011022"/>
            <a:ext cx="3602749" cy="3776312"/>
          </a:xfrm>
          <a:prstGeom prst="rect">
            <a:avLst/>
          </a:prstGeom>
        </p:spPr>
      </p:pic>
      <p:sp>
        <p:nvSpPr>
          <p:cNvPr id="10" name="TextBox 10"/>
          <p:cNvSpPr txBox="1"/>
          <p:nvPr/>
        </p:nvSpPr>
        <p:spPr>
          <a:xfrm>
            <a:off x="6171475" y="6665860"/>
            <a:ext cx="3109981" cy="2300366"/>
          </a:xfrm>
          <a:prstGeom prst="rect">
            <a:avLst/>
          </a:prstGeom>
        </p:spPr>
        <p:txBody>
          <a:bodyPr lIns="0" tIns="0" rIns="0" bIns="0" rtlCol="0" anchor="t">
            <a:spAutoFit/>
          </a:bodyPr>
          <a:lstStyle/>
          <a:p>
            <a:pPr algn="ctr">
              <a:lnSpc>
                <a:spcPts val="3639"/>
              </a:lnSpc>
            </a:pPr>
            <a:r>
              <a:rPr lang="en-US" sz="2599" dirty="0">
                <a:solidFill>
                  <a:srgbClr val="FCFDFF"/>
                </a:solidFill>
                <a:latin typeface="Open Sans"/>
              </a:rPr>
              <a:t>You should </a:t>
            </a:r>
            <a:r>
              <a:rPr lang="en-US" sz="2599" dirty="0" err="1">
                <a:solidFill>
                  <a:srgbClr val="FCFDFF"/>
                </a:solidFill>
                <a:latin typeface="Open Sans"/>
              </a:rPr>
              <a:t>apologise</a:t>
            </a:r>
            <a:r>
              <a:rPr lang="en-US" sz="2599" dirty="0">
                <a:solidFill>
                  <a:srgbClr val="FCFDFF"/>
                </a:solidFill>
                <a:latin typeface="Open Sans"/>
              </a:rPr>
              <a:t> as soon as possible, even if you don't have all the information</a:t>
            </a: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13185" y="1028700"/>
            <a:ext cx="3632492" cy="3807488"/>
          </a:xfrm>
          <a:prstGeom prst="rect">
            <a:avLst/>
          </a:prstGeom>
        </p:spPr>
      </p:pic>
      <p:sp>
        <p:nvSpPr>
          <p:cNvPr id="12" name="TextBox 12"/>
          <p:cNvSpPr txBox="1"/>
          <p:nvPr/>
        </p:nvSpPr>
        <p:spPr>
          <a:xfrm>
            <a:off x="13340128" y="1661505"/>
            <a:ext cx="3272542" cy="2406613"/>
          </a:xfrm>
          <a:prstGeom prst="rect">
            <a:avLst/>
          </a:prstGeom>
        </p:spPr>
        <p:txBody>
          <a:bodyPr lIns="0" tIns="0" rIns="0" bIns="0" rtlCol="0" anchor="t">
            <a:spAutoFit/>
          </a:bodyPr>
          <a:lstStyle/>
          <a:p>
            <a:pPr algn="ctr">
              <a:lnSpc>
                <a:spcPts val="3811"/>
              </a:lnSpc>
            </a:pPr>
            <a:r>
              <a:rPr lang="en-US" sz="2722">
                <a:solidFill>
                  <a:srgbClr val="FCFDFF"/>
                </a:solidFill>
                <a:latin typeface="Open Sans"/>
              </a:rPr>
              <a:t>The Duty of Candour is relevant on both an individual and an organisational level</a:t>
            </a:r>
          </a:p>
        </p:txBody>
      </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0668" y="5429228"/>
            <a:ext cx="3653084" cy="3829072"/>
          </a:xfrm>
          <a:prstGeom prst="rect">
            <a:avLst/>
          </a:prstGeom>
        </p:spPr>
      </p:pic>
      <p:sp>
        <p:nvSpPr>
          <p:cNvPr id="14" name="TextBox 14"/>
          <p:cNvSpPr txBox="1"/>
          <p:nvPr/>
        </p:nvSpPr>
        <p:spPr>
          <a:xfrm>
            <a:off x="11064321" y="6444858"/>
            <a:ext cx="3009490" cy="1419275"/>
          </a:xfrm>
          <a:prstGeom prst="rect">
            <a:avLst/>
          </a:prstGeom>
        </p:spPr>
        <p:txBody>
          <a:bodyPr lIns="0" tIns="0" rIns="0" bIns="0" rtlCol="0" anchor="t">
            <a:spAutoFit/>
          </a:bodyPr>
          <a:lstStyle/>
          <a:p>
            <a:pPr algn="ctr">
              <a:lnSpc>
                <a:spcPts val="3756"/>
              </a:lnSpc>
            </a:pPr>
            <a:r>
              <a:rPr lang="en-US" sz="2683">
                <a:solidFill>
                  <a:srgbClr val="FCFDFF"/>
                </a:solidFill>
                <a:latin typeface="Open Sans"/>
              </a:rPr>
              <a:t>Apologies can be used as part of your CPD</a:t>
            </a:r>
          </a:p>
        </p:txBody>
      </p:sp>
      <p:sp>
        <p:nvSpPr>
          <p:cNvPr id="15" name="TextBox 15"/>
          <p:cNvSpPr txBox="1"/>
          <p:nvPr/>
        </p:nvSpPr>
        <p:spPr>
          <a:xfrm rot="-1079332">
            <a:off x="6640902" y="7932618"/>
            <a:ext cx="3733056" cy="1866821"/>
          </a:xfrm>
          <a:prstGeom prst="rect">
            <a:avLst/>
          </a:prstGeom>
        </p:spPr>
        <p:txBody>
          <a:bodyPr lIns="0" tIns="0" rIns="0" bIns="0" rtlCol="0" anchor="t">
            <a:spAutoFit/>
          </a:bodyPr>
          <a:lstStyle/>
          <a:p>
            <a:pPr algn="ctr">
              <a:lnSpc>
                <a:spcPts val="15224"/>
              </a:lnSpc>
            </a:pPr>
            <a:r>
              <a:rPr lang="en-US" sz="10874" dirty="0">
                <a:solidFill>
                  <a:srgbClr val="FCFDFF"/>
                </a:solidFill>
                <a:latin typeface="Gliker SemiBold"/>
              </a:rPr>
              <a:t>TRUE</a:t>
            </a:r>
          </a:p>
        </p:txBody>
      </p:sp>
      <p:sp>
        <p:nvSpPr>
          <p:cNvPr id="16" name="TextBox 16"/>
          <p:cNvSpPr txBox="1"/>
          <p:nvPr/>
        </p:nvSpPr>
        <p:spPr>
          <a:xfrm rot="-1079332">
            <a:off x="11989167" y="7932618"/>
            <a:ext cx="3733056" cy="1866821"/>
          </a:xfrm>
          <a:prstGeom prst="rect">
            <a:avLst/>
          </a:prstGeom>
        </p:spPr>
        <p:txBody>
          <a:bodyPr lIns="0" tIns="0" rIns="0" bIns="0" rtlCol="0" anchor="t">
            <a:spAutoFit/>
          </a:bodyPr>
          <a:lstStyle/>
          <a:p>
            <a:pPr algn="ctr">
              <a:lnSpc>
                <a:spcPts val="15224"/>
              </a:lnSpc>
            </a:pPr>
            <a:r>
              <a:rPr lang="en-US" sz="10874" dirty="0">
                <a:solidFill>
                  <a:srgbClr val="FCFDFF"/>
                </a:solidFill>
                <a:latin typeface="Gliker SemiBold"/>
              </a:rPr>
              <a:t>TRUE</a:t>
            </a:r>
          </a:p>
        </p:txBody>
      </p:sp>
      <p:sp>
        <p:nvSpPr>
          <p:cNvPr id="17" name="TextBox 17"/>
          <p:cNvSpPr txBox="1"/>
          <p:nvPr/>
        </p:nvSpPr>
        <p:spPr>
          <a:xfrm rot="-1079332">
            <a:off x="14207845" y="3525366"/>
            <a:ext cx="3733056" cy="1866821"/>
          </a:xfrm>
          <a:prstGeom prst="rect">
            <a:avLst/>
          </a:prstGeom>
        </p:spPr>
        <p:txBody>
          <a:bodyPr lIns="0" tIns="0" rIns="0" bIns="0" rtlCol="0" anchor="t">
            <a:spAutoFit/>
          </a:bodyPr>
          <a:lstStyle/>
          <a:p>
            <a:pPr algn="ctr">
              <a:lnSpc>
                <a:spcPts val="15224"/>
              </a:lnSpc>
            </a:pPr>
            <a:r>
              <a:rPr lang="en-US" sz="10874" dirty="0">
                <a:solidFill>
                  <a:srgbClr val="FCFDFF"/>
                </a:solidFill>
                <a:latin typeface="Gliker SemiBold"/>
              </a:rPr>
              <a:t>TRUE</a:t>
            </a:r>
          </a:p>
        </p:txBody>
      </p:sp>
      <p:sp>
        <p:nvSpPr>
          <p:cNvPr id="18" name="TextBox 18"/>
          <p:cNvSpPr txBox="1"/>
          <p:nvPr/>
        </p:nvSpPr>
        <p:spPr>
          <a:xfrm rot="-1079332">
            <a:off x="7665022" y="3104056"/>
            <a:ext cx="4598244" cy="1599733"/>
          </a:xfrm>
          <a:prstGeom prst="rect">
            <a:avLst/>
          </a:prstGeom>
        </p:spPr>
        <p:txBody>
          <a:bodyPr lIns="0" tIns="0" rIns="0" bIns="0" rtlCol="0" anchor="t">
            <a:spAutoFit/>
          </a:bodyPr>
          <a:lstStyle/>
          <a:p>
            <a:pPr algn="ctr">
              <a:lnSpc>
                <a:spcPts val="13120"/>
              </a:lnSpc>
            </a:pPr>
            <a:r>
              <a:rPr lang="en-US" sz="9371" dirty="0">
                <a:solidFill>
                  <a:srgbClr val="FCFDFF"/>
                </a:solidFill>
                <a:latin typeface="Gliker SemiBold"/>
              </a:rPr>
              <a:t>FALSE</a:t>
            </a:r>
          </a:p>
        </p:txBody>
      </p:sp>
      <p:sp>
        <p:nvSpPr>
          <p:cNvPr id="19" name="TextBox 19"/>
          <p:cNvSpPr txBox="1"/>
          <p:nvPr/>
        </p:nvSpPr>
        <p:spPr>
          <a:xfrm rot="-1079332">
            <a:off x="1244395" y="7690500"/>
            <a:ext cx="4598244" cy="1599733"/>
          </a:xfrm>
          <a:prstGeom prst="rect">
            <a:avLst/>
          </a:prstGeom>
        </p:spPr>
        <p:txBody>
          <a:bodyPr lIns="0" tIns="0" rIns="0" bIns="0" rtlCol="0" anchor="t">
            <a:spAutoFit/>
          </a:bodyPr>
          <a:lstStyle/>
          <a:p>
            <a:pPr algn="ctr">
              <a:lnSpc>
                <a:spcPts val="13120"/>
              </a:lnSpc>
            </a:pPr>
            <a:r>
              <a:rPr lang="en-US" sz="9371" dirty="0">
                <a:solidFill>
                  <a:srgbClr val="FCFDFF"/>
                </a:solidFill>
                <a:latin typeface="Gliker SemiBold"/>
              </a:rPr>
              <a:t>FALSE</a:t>
            </a:r>
          </a:p>
        </p:txBody>
      </p:sp>
      <p:pic>
        <p:nvPicPr>
          <p:cNvPr id="43" name="Audio 42">
            <a:hlinkClick r:id="" action="ppaction://media"/>
            <a:extLst>
              <a:ext uri="{FF2B5EF4-FFF2-40B4-BE49-F238E27FC236}">
                <a16:creationId xmlns:a16="http://schemas.microsoft.com/office/drawing/2014/main" id="{CC9D5386-A82A-4357-1D36-354449CA2583}"/>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326172" t="-162109" r="-326172" b="-162109"/>
          <a:stretch>
            <a:fillRect/>
          </a:stretch>
        </p:blipFill>
        <p:spPr>
          <a:xfrm>
            <a:off x="14473237" y="8139112"/>
            <a:ext cx="3057525" cy="17240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5712">
        <p14:prism isContent="1"/>
      </p:transition>
    </mc:Choice>
    <mc:Fallback>
      <p:transition spd="slow" advTm="135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 calcmode="lin" valueType="num">
                                      <p:cBhvr>
                                        <p:cTn id="13" dur="1000" fill="hold"/>
                                        <p:tgtEl>
                                          <p:spTgt spid="19"/>
                                        </p:tgtEl>
                                        <p:attrNameLst>
                                          <p:attrName>style.rotation</p:attrName>
                                        </p:attrNameLst>
                                      </p:cBhvr>
                                      <p:tavLst>
                                        <p:tav tm="0">
                                          <p:val>
                                            <p:fltVal val="90"/>
                                          </p:val>
                                        </p:tav>
                                        <p:tav tm="100000">
                                          <p:val>
                                            <p:fltVal val="0"/>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 calcmode="lin" valueType="num">
                                      <p:cBhvr>
                                        <p:cTn id="29" dur="1000" fill="hold"/>
                                        <p:tgtEl>
                                          <p:spTgt spid="18"/>
                                        </p:tgtEl>
                                        <p:attrNameLst>
                                          <p:attrName>style.rotation</p:attrName>
                                        </p:attrNameLst>
                                      </p:cBhvr>
                                      <p:tavLst>
                                        <p:tav tm="0">
                                          <p:val>
                                            <p:fltVal val="90"/>
                                          </p:val>
                                        </p:tav>
                                        <p:tav tm="100000">
                                          <p:val>
                                            <p:fltVal val="0"/>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fltVal val="0"/>
                                          </p:val>
                                        </p:tav>
                                        <p:tav tm="100000">
                                          <p:val>
                                            <p:strVal val="#ppt_w"/>
                                          </p:val>
                                        </p:tav>
                                      </p:tavLst>
                                    </p:anim>
                                    <p:anim calcmode="lin" valueType="num">
                                      <p:cBhvr>
                                        <p:cTn id="44" dur="1000" fill="hold"/>
                                        <p:tgtEl>
                                          <p:spTgt spid="17"/>
                                        </p:tgtEl>
                                        <p:attrNameLst>
                                          <p:attrName>ppt_h</p:attrName>
                                        </p:attrNameLst>
                                      </p:cBhvr>
                                      <p:tavLst>
                                        <p:tav tm="0">
                                          <p:val>
                                            <p:fltVal val="0"/>
                                          </p:val>
                                        </p:tav>
                                        <p:tav tm="100000">
                                          <p:val>
                                            <p:strVal val="#ppt_h"/>
                                          </p:val>
                                        </p:tav>
                                      </p:tavLst>
                                    </p:anim>
                                    <p:anim calcmode="lin" valueType="num">
                                      <p:cBhvr>
                                        <p:cTn id="45" dur="1000" fill="hold"/>
                                        <p:tgtEl>
                                          <p:spTgt spid="17"/>
                                        </p:tgtEl>
                                        <p:attrNameLst>
                                          <p:attrName>style.rotation</p:attrName>
                                        </p:attrNameLst>
                                      </p:cBhvr>
                                      <p:tavLst>
                                        <p:tav tm="0">
                                          <p:val>
                                            <p:fltVal val="90"/>
                                          </p:val>
                                        </p:tav>
                                        <p:tav tm="100000">
                                          <p:val>
                                            <p:fltVal val="0"/>
                                          </p:val>
                                        </p:tav>
                                      </p:tavLst>
                                    </p:anim>
                                    <p:animEffect transition="in" filter="fade">
                                      <p:cBhvr>
                                        <p:cTn id="4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3"/>
                </p:tgtEl>
              </p:cMediaNode>
            </p:audio>
          </p:childTnLst>
        </p:cTn>
      </p:par>
    </p:tnLst>
    <p:bldLst>
      <p:bldP spid="15"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205488" y="405653"/>
            <a:ext cx="3098987" cy="3713787"/>
            <a:chOff x="0" y="0"/>
            <a:chExt cx="887174" cy="1063178"/>
          </a:xfrm>
        </p:grpSpPr>
        <p:sp>
          <p:nvSpPr>
            <p:cNvPr id="3" name="Freeform 3"/>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3780305" y="405653"/>
            <a:ext cx="3098987" cy="3713787"/>
            <a:chOff x="0" y="0"/>
            <a:chExt cx="887174" cy="1063178"/>
          </a:xfrm>
        </p:grpSpPr>
        <p:sp>
          <p:nvSpPr>
            <p:cNvPr id="6" name="Freeform 6"/>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8" name="Group 8"/>
          <p:cNvGrpSpPr/>
          <p:nvPr/>
        </p:nvGrpSpPr>
        <p:grpSpPr>
          <a:xfrm>
            <a:off x="7355121" y="405653"/>
            <a:ext cx="3098987" cy="3713787"/>
            <a:chOff x="0" y="0"/>
            <a:chExt cx="887174" cy="1063178"/>
          </a:xfrm>
        </p:grpSpPr>
        <p:sp>
          <p:nvSpPr>
            <p:cNvPr id="9" name="Freeform 9"/>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11" name="Group 11"/>
          <p:cNvGrpSpPr/>
          <p:nvPr/>
        </p:nvGrpSpPr>
        <p:grpSpPr>
          <a:xfrm>
            <a:off x="10930358" y="405653"/>
            <a:ext cx="3098987" cy="3713787"/>
            <a:chOff x="0" y="0"/>
            <a:chExt cx="887174" cy="1063178"/>
          </a:xfrm>
        </p:grpSpPr>
        <p:sp>
          <p:nvSpPr>
            <p:cNvPr id="12" name="Freeform 12"/>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13" name="TextBox 13"/>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14" name="Group 14"/>
          <p:cNvGrpSpPr/>
          <p:nvPr/>
        </p:nvGrpSpPr>
        <p:grpSpPr>
          <a:xfrm>
            <a:off x="14505595" y="405653"/>
            <a:ext cx="3098987" cy="3713787"/>
            <a:chOff x="0" y="0"/>
            <a:chExt cx="887174" cy="1063178"/>
          </a:xfrm>
        </p:grpSpPr>
        <p:sp>
          <p:nvSpPr>
            <p:cNvPr id="15" name="Freeform 15"/>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17" name="Group 17"/>
          <p:cNvGrpSpPr/>
          <p:nvPr/>
        </p:nvGrpSpPr>
        <p:grpSpPr>
          <a:xfrm>
            <a:off x="444033" y="544606"/>
            <a:ext cx="3098987" cy="3713787"/>
            <a:chOff x="0" y="0"/>
            <a:chExt cx="887174" cy="1063178"/>
          </a:xfrm>
        </p:grpSpPr>
        <p:sp>
          <p:nvSpPr>
            <p:cNvPr id="18" name="Freeform 18"/>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0" name="Group 20"/>
          <p:cNvGrpSpPr/>
          <p:nvPr/>
        </p:nvGrpSpPr>
        <p:grpSpPr>
          <a:xfrm>
            <a:off x="4018850" y="544606"/>
            <a:ext cx="3098987" cy="3713787"/>
            <a:chOff x="0" y="0"/>
            <a:chExt cx="887174" cy="1063178"/>
          </a:xfrm>
        </p:grpSpPr>
        <p:sp>
          <p:nvSpPr>
            <p:cNvPr id="21" name="Freeform 21"/>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3" name="Group 23"/>
          <p:cNvGrpSpPr/>
          <p:nvPr/>
        </p:nvGrpSpPr>
        <p:grpSpPr>
          <a:xfrm>
            <a:off x="7593666" y="544606"/>
            <a:ext cx="3098987" cy="3713787"/>
            <a:chOff x="0" y="0"/>
            <a:chExt cx="887174" cy="1063178"/>
          </a:xfrm>
        </p:grpSpPr>
        <p:sp>
          <p:nvSpPr>
            <p:cNvPr id="24" name="Freeform 24"/>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25" name="TextBox 25"/>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6" name="Group 26"/>
          <p:cNvGrpSpPr/>
          <p:nvPr/>
        </p:nvGrpSpPr>
        <p:grpSpPr>
          <a:xfrm>
            <a:off x="11168903" y="544606"/>
            <a:ext cx="3098987" cy="3713787"/>
            <a:chOff x="0" y="0"/>
            <a:chExt cx="887174" cy="1063178"/>
          </a:xfrm>
        </p:grpSpPr>
        <p:sp>
          <p:nvSpPr>
            <p:cNvPr id="27" name="Freeform 27"/>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28" name="TextBox 28"/>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9" name="Group 29"/>
          <p:cNvGrpSpPr/>
          <p:nvPr/>
        </p:nvGrpSpPr>
        <p:grpSpPr>
          <a:xfrm>
            <a:off x="14744140" y="558053"/>
            <a:ext cx="3098987" cy="3713787"/>
            <a:chOff x="0" y="0"/>
            <a:chExt cx="887174" cy="1063178"/>
          </a:xfrm>
        </p:grpSpPr>
        <p:sp>
          <p:nvSpPr>
            <p:cNvPr id="30" name="Freeform 30"/>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31" name="TextBox 31"/>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32" name="Group 32"/>
          <p:cNvGrpSpPr/>
          <p:nvPr/>
        </p:nvGrpSpPr>
        <p:grpSpPr>
          <a:xfrm>
            <a:off x="86636" y="6091360"/>
            <a:ext cx="3098987" cy="3713787"/>
            <a:chOff x="0" y="0"/>
            <a:chExt cx="887174" cy="1063178"/>
          </a:xfrm>
        </p:grpSpPr>
        <p:sp>
          <p:nvSpPr>
            <p:cNvPr id="33" name="Freeform 33"/>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34" name="TextBox 34"/>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35" name="Group 35"/>
          <p:cNvGrpSpPr/>
          <p:nvPr/>
        </p:nvGrpSpPr>
        <p:grpSpPr>
          <a:xfrm>
            <a:off x="3661452" y="6091360"/>
            <a:ext cx="3098987" cy="3713787"/>
            <a:chOff x="0" y="0"/>
            <a:chExt cx="887174" cy="1063178"/>
          </a:xfrm>
        </p:grpSpPr>
        <p:sp>
          <p:nvSpPr>
            <p:cNvPr id="36" name="Freeform 36"/>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38" name="Group 38"/>
          <p:cNvGrpSpPr/>
          <p:nvPr/>
        </p:nvGrpSpPr>
        <p:grpSpPr>
          <a:xfrm>
            <a:off x="7236269" y="6091360"/>
            <a:ext cx="3098987" cy="3713787"/>
            <a:chOff x="0" y="0"/>
            <a:chExt cx="887174" cy="1063178"/>
          </a:xfrm>
        </p:grpSpPr>
        <p:sp>
          <p:nvSpPr>
            <p:cNvPr id="39" name="Freeform 39"/>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0" name="TextBox 40"/>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41" name="Group 41"/>
          <p:cNvGrpSpPr/>
          <p:nvPr/>
        </p:nvGrpSpPr>
        <p:grpSpPr>
          <a:xfrm>
            <a:off x="10811505" y="6091360"/>
            <a:ext cx="3098987" cy="3713787"/>
            <a:chOff x="0" y="0"/>
            <a:chExt cx="887174" cy="1063178"/>
          </a:xfrm>
        </p:grpSpPr>
        <p:sp>
          <p:nvSpPr>
            <p:cNvPr id="42" name="Freeform 42"/>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3" name="TextBox 43"/>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44" name="Group 44"/>
          <p:cNvGrpSpPr/>
          <p:nvPr/>
        </p:nvGrpSpPr>
        <p:grpSpPr>
          <a:xfrm>
            <a:off x="14386742" y="6091360"/>
            <a:ext cx="3098987" cy="3713787"/>
            <a:chOff x="0" y="0"/>
            <a:chExt cx="887174" cy="1063178"/>
          </a:xfrm>
        </p:grpSpPr>
        <p:sp>
          <p:nvSpPr>
            <p:cNvPr id="45" name="Freeform 45"/>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6" name="TextBox 46"/>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47" name="Group 47"/>
          <p:cNvGrpSpPr/>
          <p:nvPr/>
        </p:nvGrpSpPr>
        <p:grpSpPr>
          <a:xfrm>
            <a:off x="325181" y="6230313"/>
            <a:ext cx="3098987" cy="3713787"/>
            <a:chOff x="0" y="0"/>
            <a:chExt cx="887174" cy="1063178"/>
          </a:xfrm>
        </p:grpSpPr>
        <p:sp>
          <p:nvSpPr>
            <p:cNvPr id="48" name="Freeform 48"/>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49" name="TextBox 49"/>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0" name="Group 50"/>
          <p:cNvGrpSpPr/>
          <p:nvPr/>
        </p:nvGrpSpPr>
        <p:grpSpPr>
          <a:xfrm>
            <a:off x="3899997" y="6230313"/>
            <a:ext cx="3098987" cy="3713787"/>
            <a:chOff x="0" y="0"/>
            <a:chExt cx="887174" cy="1063178"/>
          </a:xfrm>
        </p:grpSpPr>
        <p:sp>
          <p:nvSpPr>
            <p:cNvPr id="51" name="Freeform 51"/>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52" name="TextBox 52"/>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3" name="Group 53"/>
          <p:cNvGrpSpPr/>
          <p:nvPr/>
        </p:nvGrpSpPr>
        <p:grpSpPr>
          <a:xfrm>
            <a:off x="7474814" y="6230313"/>
            <a:ext cx="3098987" cy="3713787"/>
            <a:chOff x="0" y="0"/>
            <a:chExt cx="887174" cy="1063178"/>
          </a:xfrm>
        </p:grpSpPr>
        <p:sp>
          <p:nvSpPr>
            <p:cNvPr id="54" name="Freeform 54"/>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55" name="TextBox 55"/>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6" name="Group 56"/>
          <p:cNvGrpSpPr/>
          <p:nvPr/>
        </p:nvGrpSpPr>
        <p:grpSpPr>
          <a:xfrm>
            <a:off x="11050051" y="6230313"/>
            <a:ext cx="3098987" cy="3713787"/>
            <a:chOff x="0" y="0"/>
            <a:chExt cx="887174" cy="1063178"/>
          </a:xfrm>
        </p:grpSpPr>
        <p:sp>
          <p:nvSpPr>
            <p:cNvPr id="57" name="Freeform 57"/>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58" name="TextBox 58"/>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9" name="Group 59"/>
          <p:cNvGrpSpPr/>
          <p:nvPr/>
        </p:nvGrpSpPr>
        <p:grpSpPr>
          <a:xfrm>
            <a:off x="14625287" y="6230313"/>
            <a:ext cx="3098987" cy="3713787"/>
            <a:chOff x="0" y="0"/>
            <a:chExt cx="887174" cy="1063178"/>
          </a:xfrm>
        </p:grpSpPr>
        <p:sp>
          <p:nvSpPr>
            <p:cNvPr id="60" name="Freeform 60"/>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61" name="TextBox 61"/>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62" name="Group 62"/>
          <p:cNvGrpSpPr/>
          <p:nvPr/>
        </p:nvGrpSpPr>
        <p:grpSpPr>
          <a:xfrm>
            <a:off x="3357234" y="4572256"/>
            <a:ext cx="11565815" cy="1142487"/>
            <a:chOff x="0" y="0"/>
            <a:chExt cx="55052268" cy="5438140"/>
          </a:xfrm>
        </p:grpSpPr>
        <p:sp>
          <p:nvSpPr>
            <p:cNvPr id="63" name="Freeform 63"/>
            <p:cNvSpPr/>
            <p:nvPr/>
          </p:nvSpPr>
          <p:spPr>
            <a:xfrm>
              <a:off x="27940" y="0"/>
              <a:ext cx="54996385" cy="5438140"/>
            </a:xfrm>
            <a:custGeom>
              <a:avLst/>
              <a:gdLst/>
              <a:ahLst/>
              <a:cxnLst/>
              <a:rect l="l" t="t" r="r" b="b"/>
              <a:pathLst>
                <a:path w="54996385" h="5438140">
                  <a:moveTo>
                    <a:pt x="54996385" y="2719070"/>
                  </a:moveTo>
                  <a:cubicBezTo>
                    <a:pt x="54970985" y="2743200"/>
                    <a:pt x="54592528" y="3116580"/>
                    <a:pt x="54592528" y="3509010"/>
                  </a:cubicBezTo>
                  <a:lnTo>
                    <a:pt x="54591256" y="3509010"/>
                  </a:lnTo>
                  <a:lnTo>
                    <a:pt x="54591256" y="4631690"/>
                  </a:lnTo>
                  <a:cubicBezTo>
                    <a:pt x="54591256" y="5058410"/>
                    <a:pt x="54259785" y="5406390"/>
                    <a:pt x="53840691" y="5435600"/>
                  </a:cubicBezTo>
                  <a:cubicBezTo>
                    <a:pt x="53831799" y="5436870"/>
                    <a:pt x="53822906" y="5436870"/>
                    <a:pt x="53814020" y="5436870"/>
                  </a:cubicBezTo>
                  <a:cubicBezTo>
                    <a:pt x="53803856" y="5438140"/>
                    <a:pt x="53794970" y="5438140"/>
                    <a:pt x="53784806"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53786078" y="0"/>
                  </a:lnTo>
                  <a:cubicBezTo>
                    <a:pt x="53796241" y="0"/>
                    <a:pt x="53805128" y="1270"/>
                    <a:pt x="53815291" y="1270"/>
                  </a:cubicBezTo>
                  <a:cubicBezTo>
                    <a:pt x="53824178" y="1270"/>
                    <a:pt x="53833070" y="2540"/>
                    <a:pt x="53841956" y="2540"/>
                  </a:cubicBezTo>
                  <a:cubicBezTo>
                    <a:pt x="54261056" y="30480"/>
                    <a:pt x="54592528" y="379730"/>
                    <a:pt x="54592528" y="806450"/>
                  </a:cubicBezTo>
                  <a:lnTo>
                    <a:pt x="54592528" y="1929130"/>
                  </a:lnTo>
                  <a:cubicBezTo>
                    <a:pt x="54592528" y="2321560"/>
                    <a:pt x="54970985" y="2694940"/>
                    <a:pt x="54996385" y="2719070"/>
                  </a:cubicBezTo>
                  <a:close/>
                </a:path>
              </a:pathLst>
            </a:custGeom>
            <a:solidFill>
              <a:srgbClr val="02447A"/>
            </a:solidFill>
          </p:spPr>
        </p:sp>
      </p:grpSp>
      <p:sp>
        <p:nvSpPr>
          <p:cNvPr id="64" name="TextBox 64"/>
          <p:cNvSpPr txBox="1"/>
          <p:nvPr/>
        </p:nvSpPr>
        <p:spPr>
          <a:xfrm>
            <a:off x="3185622" y="4591050"/>
            <a:ext cx="12048354" cy="109537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Gliker SemiBold"/>
              </a:rPr>
              <a:t>HCPC STANDARDS OF CONDUCT, PERFORMANCE AND ETHICS</a:t>
            </a:r>
          </a:p>
        </p:txBody>
      </p:sp>
      <p:sp>
        <p:nvSpPr>
          <p:cNvPr id="65" name="TextBox 65"/>
          <p:cNvSpPr txBox="1"/>
          <p:nvPr/>
        </p:nvSpPr>
        <p:spPr>
          <a:xfrm>
            <a:off x="462243" y="1062397"/>
            <a:ext cx="3098987" cy="2647950"/>
          </a:xfrm>
          <a:prstGeom prst="rect">
            <a:avLst/>
          </a:prstGeom>
        </p:spPr>
        <p:txBody>
          <a:bodyPr lIns="0" tIns="0" rIns="0" bIns="0" rtlCol="0" anchor="t">
            <a:spAutoFit/>
          </a:bodyPr>
          <a:lstStyle/>
          <a:p>
            <a:pPr algn="ctr">
              <a:lnSpc>
                <a:spcPts val="4200"/>
              </a:lnSpc>
            </a:pPr>
            <a:r>
              <a:rPr lang="en-US" sz="3000">
                <a:solidFill>
                  <a:srgbClr val="FFFFFF"/>
                </a:solidFill>
                <a:latin typeface="Open Sans Light"/>
              </a:rPr>
              <a:t>Promote and protect the interests of service users and carers</a:t>
            </a:r>
          </a:p>
        </p:txBody>
      </p:sp>
      <p:sp>
        <p:nvSpPr>
          <p:cNvPr id="66" name="TextBox 66"/>
          <p:cNvSpPr txBox="1"/>
          <p:nvPr/>
        </p:nvSpPr>
        <p:spPr>
          <a:xfrm>
            <a:off x="4316611" y="1270522"/>
            <a:ext cx="2503464" cy="2222174"/>
          </a:xfrm>
          <a:prstGeom prst="rect">
            <a:avLst/>
          </a:prstGeom>
        </p:spPr>
        <p:txBody>
          <a:bodyPr lIns="0" tIns="0" rIns="0" bIns="0" rtlCol="0" anchor="t">
            <a:spAutoFit/>
          </a:bodyPr>
          <a:lstStyle/>
          <a:p>
            <a:pPr algn="ctr">
              <a:lnSpc>
                <a:spcPts val="4400"/>
              </a:lnSpc>
            </a:pPr>
            <a:r>
              <a:rPr lang="en-US" sz="3143">
                <a:solidFill>
                  <a:srgbClr val="FFFFFF"/>
                </a:solidFill>
                <a:latin typeface="Open Sans Light"/>
              </a:rPr>
              <a:t>Communicate appropriately and effectively</a:t>
            </a:r>
          </a:p>
        </p:txBody>
      </p:sp>
      <p:sp>
        <p:nvSpPr>
          <p:cNvPr id="67" name="TextBox 67"/>
          <p:cNvSpPr txBox="1"/>
          <p:nvPr/>
        </p:nvSpPr>
        <p:spPr>
          <a:xfrm>
            <a:off x="7870312" y="991105"/>
            <a:ext cx="2503464" cy="2781007"/>
          </a:xfrm>
          <a:prstGeom prst="rect">
            <a:avLst/>
          </a:prstGeom>
        </p:spPr>
        <p:txBody>
          <a:bodyPr lIns="0" tIns="0" rIns="0" bIns="0" rtlCol="0" anchor="t">
            <a:spAutoFit/>
          </a:bodyPr>
          <a:lstStyle/>
          <a:p>
            <a:pPr algn="ctr">
              <a:lnSpc>
                <a:spcPts val="4400"/>
              </a:lnSpc>
            </a:pPr>
            <a:r>
              <a:rPr lang="en-US" sz="3143">
                <a:solidFill>
                  <a:srgbClr val="FFFFFF"/>
                </a:solidFill>
                <a:latin typeface="Open Sans Light"/>
              </a:rPr>
              <a:t>Work within the limits of your knowledge and skills</a:t>
            </a:r>
          </a:p>
        </p:txBody>
      </p:sp>
      <p:sp>
        <p:nvSpPr>
          <p:cNvPr id="68" name="TextBox 68"/>
          <p:cNvSpPr txBox="1"/>
          <p:nvPr/>
        </p:nvSpPr>
        <p:spPr>
          <a:xfrm>
            <a:off x="11445128" y="1817958"/>
            <a:ext cx="2503464" cy="11273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Delegate appropriately</a:t>
            </a:r>
          </a:p>
        </p:txBody>
      </p:sp>
      <p:sp>
        <p:nvSpPr>
          <p:cNvPr id="69" name="TextBox 69"/>
          <p:cNvSpPr txBox="1"/>
          <p:nvPr/>
        </p:nvSpPr>
        <p:spPr>
          <a:xfrm>
            <a:off x="14877490" y="1711278"/>
            <a:ext cx="2860862" cy="1233982"/>
          </a:xfrm>
          <a:prstGeom prst="rect">
            <a:avLst/>
          </a:prstGeom>
        </p:spPr>
        <p:txBody>
          <a:bodyPr lIns="0" tIns="0" rIns="0" bIns="0" rtlCol="0" anchor="t">
            <a:spAutoFit/>
          </a:bodyPr>
          <a:lstStyle/>
          <a:p>
            <a:pPr algn="ctr">
              <a:lnSpc>
                <a:spcPts val="4960"/>
              </a:lnSpc>
            </a:pPr>
            <a:r>
              <a:rPr lang="en-US" sz="3543">
                <a:solidFill>
                  <a:srgbClr val="FFFFFF"/>
                </a:solidFill>
                <a:latin typeface="Open Sans Light"/>
              </a:rPr>
              <a:t>Respect confidentiality</a:t>
            </a:r>
          </a:p>
        </p:txBody>
      </p:sp>
      <p:sp>
        <p:nvSpPr>
          <p:cNvPr id="70" name="TextBox 70"/>
          <p:cNvSpPr txBox="1"/>
          <p:nvPr/>
        </p:nvSpPr>
        <p:spPr>
          <a:xfrm>
            <a:off x="622942" y="7209025"/>
            <a:ext cx="2503464" cy="1402257"/>
          </a:xfrm>
          <a:prstGeom prst="rect">
            <a:avLst/>
          </a:prstGeom>
        </p:spPr>
        <p:txBody>
          <a:bodyPr lIns="0" tIns="0" rIns="0" bIns="0" rtlCol="0" anchor="t">
            <a:spAutoFit/>
          </a:bodyPr>
          <a:lstStyle/>
          <a:p>
            <a:pPr algn="ctr">
              <a:lnSpc>
                <a:spcPts val="5660"/>
              </a:lnSpc>
            </a:pPr>
            <a:r>
              <a:rPr lang="en-US" sz="4043">
                <a:solidFill>
                  <a:srgbClr val="FFFFFF"/>
                </a:solidFill>
                <a:latin typeface="Open Sans Light"/>
              </a:rPr>
              <a:t>Manage risk</a:t>
            </a:r>
          </a:p>
        </p:txBody>
      </p:sp>
      <p:sp>
        <p:nvSpPr>
          <p:cNvPr id="71" name="TextBox 71"/>
          <p:cNvSpPr txBox="1"/>
          <p:nvPr/>
        </p:nvSpPr>
        <p:spPr>
          <a:xfrm>
            <a:off x="4197759" y="7204468"/>
            <a:ext cx="2503464" cy="16988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Reports concerns about safety</a:t>
            </a:r>
          </a:p>
        </p:txBody>
      </p:sp>
      <p:sp>
        <p:nvSpPr>
          <p:cNvPr id="72" name="TextBox 72"/>
          <p:cNvSpPr txBox="1"/>
          <p:nvPr/>
        </p:nvSpPr>
        <p:spPr>
          <a:xfrm>
            <a:off x="7772575" y="7218550"/>
            <a:ext cx="2503464" cy="16988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Be open when things go wrong</a:t>
            </a:r>
          </a:p>
        </p:txBody>
      </p:sp>
      <p:sp>
        <p:nvSpPr>
          <p:cNvPr id="73" name="TextBox 73"/>
          <p:cNvSpPr txBox="1"/>
          <p:nvPr/>
        </p:nvSpPr>
        <p:spPr>
          <a:xfrm>
            <a:off x="11347812" y="7218550"/>
            <a:ext cx="2503464" cy="16988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Be honest and trustworthy</a:t>
            </a:r>
          </a:p>
        </p:txBody>
      </p:sp>
      <p:sp>
        <p:nvSpPr>
          <p:cNvPr id="74" name="TextBox 74"/>
          <p:cNvSpPr txBox="1"/>
          <p:nvPr/>
        </p:nvSpPr>
        <p:spPr>
          <a:xfrm>
            <a:off x="14923049" y="7351265"/>
            <a:ext cx="2503464" cy="11273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Keep records of your work</a:t>
            </a:r>
          </a:p>
        </p:txBody>
      </p:sp>
      <p:pic>
        <p:nvPicPr>
          <p:cNvPr id="86" name="Audio 85">
            <a:hlinkClick r:id="" action="ppaction://media"/>
            <a:extLst>
              <a:ext uri="{FF2B5EF4-FFF2-40B4-BE49-F238E27FC236}">
                <a16:creationId xmlns:a16="http://schemas.microsoft.com/office/drawing/2014/main" id="{AA01ED55-DB46-0EC0-BCC5-253D5994A6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6172" t="-162109" r="-326172" b="-162109"/>
          <a:stretch>
            <a:fillRect/>
          </a:stretch>
        </p:blipFill>
        <p:spPr>
          <a:xfrm>
            <a:off x="14473237" y="8139112"/>
            <a:ext cx="3057525" cy="1724025"/>
          </a:xfrm>
          <a:prstGeom prst="rect">
            <a:avLst/>
          </a:prstGeom>
        </p:spPr>
      </p:pic>
    </p:spTree>
  </p:cSld>
  <p:clrMapOvr>
    <a:masterClrMapping/>
  </p:clrMapOvr>
  <p:transition spd="slow" advTm="2572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477130"/>
            <a:chOff x="0" y="0"/>
            <a:chExt cx="7256426" cy="660400"/>
          </a:xfrm>
        </p:grpSpPr>
        <p:sp>
          <p:nvSpPr>
            <p:cNvPr id="3" name="Freeform 3"/>
            <p:cNvSpPr/>
            <p:nvPr/>
          </p:nvSpPr>
          <p:spPr>
            <a:xfrm>
              <a:off x="0" y="0"/>
              <a:ext cx="7256426" cy="660400"/>
            </a:xfrm>
            <a:custGeom>
              <a:avLst/>
              <a:gdLst/>
              <a:ahLst/>
              <a:cxnLst/>
              <a:rect l="l" t="t" r="r" b="b"/>
              <a:pathLst>
                <a:path w="7256426" h="660400">
                  <a:moveTo>
                    <a:pt x="7131966" y="660400"/>
                  </a:moveTo>
                  <a:lnTo>
                    <a:pt x="124460" y="660400"/>
                  </a:lnTo>
                  <a:cubicBezTo>
                    <a:pt x="55880" y="660400"/>
                    <a:pt x="0" y="604520"/>
                    <a:pt x="0" y="535940"/>
                  </a:cubicBezTo>
                  <a:lnTo>
                    <a:pt x="0" y="124460"/>
                  </a:lnTo>
                  <a:cubicBezTo>
                    <a:pt x="0" y="55880"/>
                    <a:pt x="55880" y="0"/>
                    <a:pt x="124460" y="0"/>
                  </a:cubicBezTo>
                  <a:lnTo>
                    <a:pt x="7131966" y="0"/>
                  </a:lnTo>
                  <a:cubicBezTo>
                    <a:pt x="7200547" y="0"/>
                    <a:pt x="7256426" y="55880"/>
                    <a:pt x="7256426" y="124460"/>
                  </a:cubicBezTo>
                  <a:lnTo>
                    <a:pt x="7256426" y="535940"/>
                  </a:lnTo>
                  <a:cubicBezTo>
                    <a:pt x="7256426" y="604520"/>
                    <a:pt x="7200547" y="660400"/>
                    <a:pt x="7131966" y="660400"/>
                  </a:cubicBezTo>
                  <a:close/>
                </a:path>
              </a:pathLst>
            </a:custGeom>
            <a:solidFill>
              <a:srgbClr val="FFFFFF"/>
            </a:solidFill>
          </p:spPr>
        </p:sp>
      </p:grpSp>
      <p:sp>
        <p:nvSpPr>
          <p:cNvPr id="4" name="TextBox 4"/>
          <p:cNvSpPr txBox="1"/>
          <p:nvPr/>
        </p:nvSpPr>
        <p:spPr>
          <a:xfrm>
            <a:off x="1409700" y="1366837"/>
            <a:ext cx="8115300" cy="920750"/>
          </a:xfrm>
          <a:prstGeom prst="rect">
            <a:avLst/>
          </a:prstGeom>
        </p:spPr>
        <p:txBody>
          <a:bodyPr lIns="0" tIns="0" rIns="0" bIns="0" rtlCol="0" anchor="t">
            <a:spAutoFit/>
          </a:bodyPr>
          <a:lstStyle/>
          <a:p>
            <a:pPr>
              <a:lnSpc>
                <a:spcPts val="6999"/>
              </a:lnSpc>
            </a:pPr>
            <a:r>
              <a:rPr lang="en-US" sz="6999">
                <a:solidFill>
                  <a:srgbClr val="2E2E2E"/>
                </a:solidFill>
                <a:latin typeface="Gliker SemiBold Bold"/>
              </a:rPr>
              <a:t>KEY POINTS</a:t>
            </a:r>
          </a:p>
        </p:txBody>
      </p:sp>
      <p:sp>
        <p:nvSpPr>
          <p:cNvPr id="5" name="AutoShape 5"/>
          <p:cNvSpPr/>
          <p:nvPr/>
        </p:nvSpPr>
        <p:spPr>
          <a:xfrm rot="5385353">
            <a:off x="8349894" y="1743453"/>
            <a:ext cx="1477144" cy="0"/>
          </a:xfrm>
          <a:prstGeom prst="line">
            <a:avLst/>
          </a:prstGeom>
          <a:ln w="47625" cap="rnd">
            <a:solidFill>
              <a:srgbClr val="4F6AB3"/>
            </a:solidFill>
            <a:prstDash val="sysDot"/>
            <a:headEnd type="none" w="sm" len="sm"/>
            <a:tailEnd type="none" w="sm" len="sm"/>
          </a:ln>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1862008" y="4409996"/>
            <a:ext cx="6986448" cy="3816347"/>
          </a:xfrm>
          <a:prstGeom prst="rect">
            <a:avLst/>
          </a:prstGeom>
        </p:spPr>
      </p:pic>
      <p:pic>
        <p:nvPicPr>
          <p:cNvPr id="7" name="Picture 7"/>
          <p:cNvPicPr>
            <a:picLocks noChangeAspect="1"/>
          </p:cNvPicPr>
          <p:nvPr/>
        </p:nvPicPr>
        <p:blipFill>
          <a:blip r:embed="rId7"/>
          <a:srcRect/>
          <a:stretch>
            <a:fillRect/>
          </a:stretch>
        </p:blipFill>
        <p:spPr>
          <a:xfrm>
            <a:off x="15003354" y="50982"/>
            <a:ext cx="3284646" cy="91094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574944" y="4409996"/>
            <a:ext cx="6986448" cy="38163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3565709" y="4409996"/>
            <a:ext cx="6986448" cy="381634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707267" y="4409996"/>
            <a:ext cx="6986448" cy="38163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8335" y="3095625"/>
            <a:ext cx="322729" cy="322729"/>
          </a:xfrm>
          <a:prstGeom prst="rect">
            <a:avLst/>
          </a:prstGeom>
        </p:spPr>
      </p:pic>
      <p:sp>
        <p:nvSpPr>
          <p:cNvPr id="12" name="TextBox 12"/>
          <p:cNvSpPr txBox="1"/>
          <p:nvPr/>
        </p:nvSpPr>
        <p:spPr>
          <a:xfrm>
            <a:off x="1133475" y="3533664"/>
            <a:ext cx="3521529" cy="4264815"/>
          </a:xfrm>
          <a:prstGeom prst="rect">
            <a:avLst/>
          </a:prstGeom>
        </p:spPr>
        <p:txBody>
          <a:bodyPr lIns="0" tIns="0" rIns="0" bIns="0" rtlCol="0" anchor="t">
            <a:spAutoFit/>
          </a:bodyPr>
          <a:lstStyle/>
          <a:p>
            <a:pPr algn="ctr">
              <a:lnSpc>
                <a:spcPts val="5622"/>
              </a:lnSpc>
            </a:pPr>
            <a:r>
              <a:rPr lang="en-US" sz="4015" dirty="0">
                <a:solidFill>
                  <a:srgbClr val="000000"/>
                </a:solidFill>
                <a:latin typeface="Open Sans"/>
              </a:rPr>
              <a:t>Being open when things go wrong is an expectation of all HCPC registrants   </a:t>
            </a:r>
          </a:p>
        </p:txBody>
      </p:sp>
      <p:sp>
        <p:nvSpPr>
          <p:cNvPr id="13" name="TextBox 13"/>
          <p:cNvSpPr txBox="1"/>
          <p:nvPr/>
        </p:nvSpPr>
        <p:spPr>
          <a:xfrm>
            <a:off x="5169354" y="3543189"/>
            <a:ext cx="3616779" cy="5473762"/>
          </a:xfrm>
          <a:prstGeom prst="rect">
            <a:avLst/>
          </a:prstGeom>
        </p:spPr>
        <p:txBody>
          <a:bodyPr lIns="0" tIns="0" rIns="0" bIns="0" rtlCol="0" anchor="t">
            <a:spAutoFit/>
          </a:bodyPr>
          <a:lstStyle/>
          <a:p>
            <a:pPr algn="ctr">
              <a:lnSpc>
                <a:spcPts val="5412"/>
              </a:lnSpc>
            </a:pPr>
            <a:r>
              <a:rPr lang="en-US" sz="3866" dirty="0">
                <a:solidFill>
                  <a:srgbClr val="000000"/>
                </a:solidFill>
                <a:latin typeface="Open Sans"/>
              </a:rPr>
              <a:t>Being open is important for service users, their </a:t>
            </a:r>
            <a:r>
              <a:rPr lang="en-US" sz="3866" dirty="0" err="1">
                <a:solidFill>
                  <a:srgbClr val="000000"/>
                </a:solidFill>
                <a:latin typeface="Open Sans"/>
              </a:rPr>
              <a:t>carers</a:t>
            </a:r>
            <a:r>
              <a:rPr lang="en-US" sz="3866" dirty="0">
                <a:solidFill>
                  <a:srgbClr val="000000"/>
                </a:solidFill>
                <a:latin typeface="Open Sans"/>
              </a:rPr>
              <a:t>, individual professionals and wider </a:t>
            </a:r>
            <a:r>
              <a:rPr lang="en-US" sz="3866" dirty="0" err="1">
                <a:solidFill>
                  <a:srgbClr val="000000"/>
                </a:solidFill>
                <a:latin typeface="Open Sans"/>
              </a:rPr>
              <a:t>organisations</a:t>
            </a:r>
            <a:r>
              <a:rPr lang="en-US" sz="3866" dirty="0">
                <a:solidFill>
                  <a:srgbClr val="000000"/>
                </a:solidFill>
                <a:latin typeface="Open Sans"/>
              </a:rPr>
              <a:t> </a:t>
            </a:r>
          </a:p>
        </p:txBody>
      </p:sp>
      <p:sp>
        <p:nvSpPr>
          <p:cNvPr id="14" name="TextBox 14"/>
          <p:cNvSpPr txBox="1"/>
          <p:nvPr/>
        </p:nvSpPr>
        <p:spPr>
          <a:xfrm>
            <a:off x="9396412" y="3543189"/>
            <a:ext cx="3616779" cy="3412849"/>
          </a:xfrm>
          <a:prstGeom prst="rect">
            <a:avLst/>
          </a:prstGeom>
        </p:spPr>
        <p:txBody>
          <a:bodyPr lIns="0" tIns="0" rIns="0" bIns="0" rtlCol="0" anchor="t">
            <a:spAutoFit/>
          </a:bodyPr>
          <a:lstStyle/>
          <a:p>
            <a:pPr algn="ctr">
              <a:lnSpc>
                <a:spcPts val="5412"/>
              </a:lnSpc>
            </a:pPr>
            <a:r>
              <a:rPr lang="en-US" sz="3866" dirty="0">
                <a:solidFill>
                  <a:srgbClr val="000000"/>
                </a:solidFill>
                <a:latin typeface="Open Sans"/>
              </a:rPr>
              <a:t>Apologising is a key element of being open when things go wrong</a:t>
            </a:r>
          </a:p>
        </p:txBody>
      </p:sp>
      <p:sp>
        <p:nvSpPr>
          <p:cNvPr id="15" name="TextBox 15"/>
          <p:cNvSpPr txBox="1"/>
          <p:nvPr/>
        </p:nvSpPr>
        <p:spPr>
          <a:xfrm>
            <a:off x="13546591" y="3543189"/>
            <a:ext cx="3616779" cy="5473762"/>
          </a:xfrm>
          <a:prstGeom prst="rect">
            <a:avLst/>
          </a:prstGeom>
        </p:spPr>
        <p:txBody>
          <a:bodyPr lIns="0" tIns="0" rIns="0" bIns="0" rtlCol="0" anchor="t">
            <a:spAutoFit/>
          </a:bodyPr>
          <a:lstStyle/>
          <a:p>
            <a:pPr algn="ctr">
              <a:lnSpc>
                <a:spcPts val="5412"/>
              </a:lnSpc>
            </a:pPr>
            <a:r>
              <a:rPr lang="en-US" sz="3866" dirty="0">
                <a:solidFill>
                  <a:srgbClr val="000000"/>
                </a:solidFill>
                <a:latin typeface="Open Sans"/>
              </a:rPr>
              <a:t>Being open will always be the right thing to do throughout your career as a health and care professional</a:t>
            </a:r>
          </a:p>
        </p:txBody>
      </p:sp>
      <p:sp>
        <p:nvSpPr>
          <p:cNvPr id="16" name="TextBox 16"/>
          <p:cNvSpPr txBox="1"/>
          <p:nvPr/>
        </p:nvSpPr>
        <p:spPr>
          <a:xfrm>
            <a:off x="3812241" y="1443733"/>
            <a:ext cx="16230600"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Feel free to add your own!</a:t>
            </a:r>
          </a:p>
        </p:txBody>
      </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3969" y="3095625"/>
            <a:ext cx="322729" cy="32272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99099" y="3095625"/>
            <a:ext cx="322729" cy="32272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4733" y="3095625"/>
            <a:ext cx="322729" cy="322729"/>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49862" y="3095625"/>
            <a:ext cx="322729" cy="322729"/>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5496" y="3095625"/>
            <a:ext cx="322729" cy="32272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00626" y="3095625"/>
            <a:ext cx="322729" cy="322729"/>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163" y="3095625"/>
            <a:ext cx="322729" cy="322729"/>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61797" y="3095625"/>
            <a:ext cx="322729" cy="322729"/>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6927" y="3095625"/>
            <a:ext cx="322729" cy="322729"/>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12561" y="3095625"/>
            <a:ext cx="322729" cy="322729"/>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87690" y="3095625"/>
            <a:ext cx="322729" cy="322729"/>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63324" y="3095625"/>
            <a:ext cx="322729" cy="322729"/>
          </a:xfrm>
          <a:prstGeom prst="rect">
            <a:avLst/>
          </a:prstGeom>
        </p:spPr>
      </p:pic>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38454" y="3095625"/>
            <a:ext cx="322729" cy="322729"/>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25693" y="3095625"/>
            <a:ext cx="322729" cy="322729"/>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01327" y="3095625"/>
            <a:ext cx="322729" cy="322729"/>
          </a:xfrm>
          <a:prstGeom prst="rect">
            <a:avLst/>
          </a:prstGeom>
        </p:spPr>
      </p:pic>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76456" y="3095625"/>
            <a:ext cx="322729" cy="322729"/>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52090" y="3095625"/>
            <a:ext cx="322729" cy="322729"/>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27220" y="3095625"/>
            <a:ext cx="322729" cy="322729"/>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02854" y="3095625"/>
            <a:ext cx="322729" cy="322729"/>
          </a:xfrm>
          <a:prstGeom prst="rect">
            <a:avLst/>
          </a:prstGeom>
        </p:spPr>
      </p:pic>
      <p:pic>
        <p:nvPicPr>
          <p:cNvPr id="36" name="Picture 3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77983" y="3095625"/>
            <a:ext cx="322729" cy="322729"/>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67471" y="3095625"/>
            <a:ext cx="322729" cy="322729"/>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43105" y="3095625"/>
            <a:ext cx="322729" cy="322729"/>
          </a:xfrm>
          <a:prstGeom prst="rect">
            <a:avLst/>
          </a:prstGeom>
        </p:spPr>
      </p:pic>
      <p:pic>
        <p:nvPicPr>
          <p:cNvPr id="39"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18234" y="3095625"/>
            <a:ext cx="322729" cy="322729"/>
          </a:xfrm>
          <a:prstGeom prst="rect">
            <a:avLst/>
          </a:prstGeom>
        </p:spPr>
      </p:pic>
      <p:pic>
        <p:nvPicPr>
          <p:cNvPr id="40" name="Picture 4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3868" y="3095625"/>
            <a:ext cx="322729" cy="322729"/>
          </a:xfrm>
          <a:prstGeom prst="rect">
            <a:avLst/>
          </a:prstGeom>
        </p:spPr>
      </p:pic>
      <p:pic>
        <p:nvPicPr>
          <p:cNvPr id="41" name="Picture 4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68997" y="3095625"/>
            <a:ext cx="322729" cy="322729"/>
          </a:xfrm>
          <a:prstGeom prst="rect">
            <a:avLst/>
          </a:prstGeom>
        </p:spPr>
      </p:pic>
      <p:pic>
        <p:nvPicPr>
          <p:cNvPr id="42" name="Picture 4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44631" y="3095625"/>
            <a:ext cx="322729" cy="322729"/>
          </a:xfrm>
          <a:prstGeom prst="rect">
            <a:avLst/>
          </a:prstGeom>
        </p:spPr>
      </p:pic>
      <p:pic>
        <p:nvPicPr>
          <p:cNvPr id="43" name="Picture 4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9761" y="3095625"/>
            <a:ext cx="322729" cy="322729"/>
          </a:xfrm>
          <a:prstGeom prst="rect">
            <a:avLst/>
          </a:prstGeom>
        </p:spPr>
      </p:pic>
      <p:pic>
        <p:nvPicPr>
          <p:cNvPr id="50" name="Audio 49">
            <a:hlinkClick r:id="" action="ppaction://media"/>
            <a:extLst>
              <a:ext uri="{FF2B5EF4-FFF2-40B4-BE49-F238E27FC236}">
                <a16:creationId xmlns:a16="http://schemas.microsoft.com/office/drawing/2014/main" id="{61623C9C-D7F3-27F2-62DC-1DBE81165D3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28200"/>
            <a:ext cx="406400" cy="406400"/>
          </a:xfrm>
          <a:prstGeom prst="rect">
            <a:avLst/>
          </a:prstGeom>
        </p:spPr>
      </p:pic>
    </p:spTree>
  </p:cSld>
  <p:clrMapOvr>
    <a:masterClrMapping/>
  </p:clrMapOvr>
  <p:transition spd="slow" advTm="382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6700" flipH="1">
            <a:off x="7294117" y="1708242"/>
            <a:ext cx="2919337" cy="1470616"/>
          </a:xfrm>
          <a:prstGeom prst="rect">
            <a:avLst/>
          </a:prstGeom>
        </p:spPr>
      </p:pic>
      <p:pic>
        <p:nvPicPr>
          <p:cNvPr id="3" name="Picture 3"/>
          <p:cNvPicPr>
            <a:picLocks noChangeAspect="1"/>
          </p:cNvPicPr>
          <p:nvPr/>
        </p:nvPicPr>
        <p:blipFill>
          <a:blip r:embed="rId7"/>
          <a:srcRect/>
          <a:stretch>
            <a:fillRect/>
          </a:stretch>
        </p:blipFill>
        <p:spPr>
          <a:xfrm>
            <a:off x="15003354" y="0"/>
            <a:ext cx="3284646" cy="910942"/>
          </a:xfrm>
          <a:prstGeom prst="rect">
            <a:avLst/>
          </a:prstGeom>
        </p:spPr>
      </p:pic>
      <p:pic>
        <p:nvPicPr>
          <p:cNvPr id="4" name="Picture 4"/>
          <p:cNvPicPr>
            <a:picLocks noChangeAspect="1"/>
          </p:cNvPicPr>
          <p:nvPr/>
        </p:nvPicPr>
        <p:blipFill>
          <a:blip r:embed="rId8"/>
          <a:srcRect/>
          <a:stretch>
            <a:fillRect/>
          </a:stretch>
        </p:blipFill>
        <p:spPr>
          <a:xfrm>
            <a:off x="1028700" y="3002187"/>
            <a:ext cx="6535604" cy="361092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57633" y="2443550"/>
            <a:ext cx="6931628" cy="6931628"/>
          </a:xfrm>
          <a:prstGeom prst="rect">
            <a:avLst/>
          </a:prstGeom>
        </p:spPr>
      </p:pic>
      <p:sp>
        <p:nvSpPr>
          <p:cNvPr id="6" name="TextBox 6"/>
          <p:cNvSpPr txBox="1"/>
          <p:nvPr/>
        </p:nvSpPr>
        <p:spPr>
          <a:xfrm>
            <a:off x="1666011" y="3721798"/>
            <a:ext cx="5260982" cy="2305050"/>
          </a:xfrm>
          <a:prstGeom prst="rect">
            <a:avLst/>
          </a:prstGeom>
        </p:spPr>
        <p:txBody>
          <a:bodyPr lIns="0" tIns="0" rIns="0" bIns="0" rtlCol="0" anchor="t">
            <a:spAutoFit/>
          </a:bodyPr>
          <a:lstStyle/>
          <a:p>
            <a:pPr algn="ctr">
              <a:lnSpc>
                <a:spcPts val="9119"/>
              </a:lnSpc>
              <a:spcBef>
                <a:spcPct val="0"/>
              </a:spcBef>
            </a:pPr>
            <a:r>
              <a:rPr lang="en-US" sz="7599">
                <a:solidFill>
                  <a:srgbClr val="000000"/>
                </a:solidFill>
                <a:latin typeface="Gliker SemiBold"/>
              </a:rPr>
              <a:t>FIND OUT MORE...</a:t>
            </a:r>
          </a:p>
        </p:txBody>
      </p:sp>
      <p:sp>
        <p:nvSpPr>
          <p:cNvPr id="7" name="TextBox 7"/>
          <p:cNvSpPr txBox="1"/>
          <p:nvPr/>
        </p:nvSpPr>
        <p:spPr>
          <a:xfrm>
            <a:off x="9557633" y="3386277"/>
            <a:ext cx="4723904" cy="679450"/>
          </a:xfrm>
          <a:prstGeom prst="rect">
            <a:avLst/>
          </a:prstGeom>
        </p:spPr>
        <p:txBody>
          <a:bodyPr lIns="0" tIns="0" rIns="0" bIns="0" rtlCol="0" anchor="t">
            <a:spAutoFit/>
          </a:bodyPr>
          <a:lstStyle/>
          <a:p>
            <a:pPr marL="863599" lvl="1" indent="-431800" algn="ctr">
              <a:lnSpc>
                <a:spcPts val="5599"/>
              </a:lnSpc>
              <a:buFont typeface="Arial"/>
              <a:buChar char="•"/>
            </a:pPr>
            <a:r>
              <a:rPr lang="en-US" sz="3999">
                <a:solidFill>
                  <a:srgbClr val="000000"/>
                </a:solidFill>
                <a:latin typeface="Open Sans"/>
              </a:rPr>
              <a:t>HCPC Standards</a:t>
            </a:r>
          </a:p>
        </p:txBody>
      </p:sp>
      <p:sp>
        <p:nvSpPr>
          <p:cNvPr id="8" name="TextBox 8"/>
          <p:cNvSpPr txBox="1"/>
          <p:nvPr/>
        </p:nvSpPr>
        <p:spPr>
          <a:xfrm>
            <a:off x="9570487" y="4168597"/>
            <a:ext cx="7008515" cy="490855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Open Sans"/>
              </a:rPr>
              <a:t>HCPC Guidance on conduct and ethics for students</a:t>
            </a:r>
          </a:p>
          <a:p>
            <a:pPr marL="863599" lvl="1" indent="-431800">
              <a:lnSpc>
                <a:spcPts val="5599"/>
              </a:lnSpc>
              <a:buFont typeface="Arial"/>
              <a:buChar char="•"/>
            </a:pPr>
            <a:r>
              <a:rPr lang="en-US" sz="3999">
                <a:solidFill>
                  <a:srgbClr val="000000"/>
                </a:solidFill>
                <a:latin typeface="Open Sans"/>
              </a:rPr>
              <a:t>NHS Resolution Guidance on Saying Sorry</a:t>
            </a:r>
          </a:p>
          <a:p>
            <a:pPr marL="863599" lvl="1" indent="-431800">
              <a:lnSpc>
                <a:spcPts val="5599"/>
              </a:lnSpc>
              <a:buFont typeface="Arial"/>
              <a:buChar char="•"/>
            </a:pPr>
            <a:r>
              <a:rPr lang="en-US" sz="3999">
                <a:solidFill>
                  <a:srgbClr val="000000"/>
                </a:solidFill>
                <a:latin typeface="Open Sans"/>
              </a:rPr>
              <a:t>NHS Duty of Candour online resource</a:t>
            </a:r>
          </a:p>
        </p:txBody>
      </p:sp>
      <p:pic>
        <p:nvPicPr>
          <p:cNvPr id="11" name="Audio 10">
            <a:hlinkClick r:id="" action="ppaction://media"/>
            <a:extLst>
              <a:ext uri="{FF2B5EF4-FFF2-40B4-BE49-F238E27FC236}">
                <a16:creationId xmlns:a16="http://schemas.microsoft.com/office/drawing/2014/main" id="{DE16468F-012B-73CC-9E20-9FA7F80EDC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cSld>
  <p:clrMapOvr>
    <a:masterClrMapping/>
  </p:clrMapOvr>
  <p:transition spd="slow" advTm="2051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67129" y="2974052"/>
            <a:ext cx="1166076" cy="998585"/>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34225" y="3088352"/>
            <a:ext cx="6125075" cy="6169948"/>
          </a:xfrm>
          <a:prstGeom prst="rect">
            <a:avLst/>
          </a:prstGeom>
        </p:spPr>
      </p:pic>
      <p:pic>
        <p:nvPicPr>
          <p:cNvPr id="4" name="Picture 4"/>
          <p:cNvPicPr>
            <a:picLocks noChangeAspect="1"/>
          </p:cNvPicPr>
          <p:nvPr/>
        </p:nvPicPr>
        <p:blipFill>
          <a:blip r:embed="rId9"/>
          <a:srcRect/>
          <a:stretch>
            <a:fillRect/>
          </a:stretch>
        </p:blipFill>
        <p:spPr>
          <a:xfrm>
            <a:off x="15003354" y="66675"/>
            <a:ext cx="3284646" cy="910942"/>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24967">
            <a:off x="4011510" y="1816304"/>
            <a:ext cx="8125278" cy="737184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24967">
            <a:off x="7002230" y="1492220"/>
            <a:ext cx="2461951" cy="801253"/>
          </a:xfrm>
          <a:prstGeom prst="rect">
            <a:avLst/>
          </a:prstGeom>
        </p:spPr>
      </p:pic>
      <p:sp>
        <p:nvSpPr>
          <p:cNvPr id="7" name="TextBox 7"/>
          <p:cNvSpPr txBox="1"/>
          <p:nvPr/>
        </p:nvSpPr>
        <p:spPr>
          <a:xfrm>
            <a:off x="4054993" y="3619223"/>
            <a:ext cx="7900070" cy="3042617"/>
          </a:xfrm>
          <a:prstGeom prst="rect">
            <a:avLst/>
          </a:prstGeom>
        </p:spPr>
        <p:txBody>
          <a:bodyPr lIns="0" tIns="0" rIns="0" bIns="0" rtlCol="0" anchor="t">
            <a:spAutoFit/>
          </a:bodyPr>
          <a:lstStyle/>
          <a:p>
            <a:pPr algn="ctr">
              <a:lnSpc>
                <a:spcPts val="6010"/>
              </a:lnSpc>
            </a:pPr>
            <a:r>
              <a:rPr lang="en-US" sz="5009">
                <a:solidFill>
                  <a:srgbClr val="2E2E2E"/>
                </a:solidFill>
                <a:latin typeface="Gliker SemiBold"/>
              </a:rPr>
              <a:t>When something goes wrong, openness is in everybody’s best interests</a:t>
            </a:r>
          </a:p>
        </p:txBody>
      </p:sp>
      <p:sp>
        <p:nvSpPr>
          <p:cNvPr id="8" name="TextBox 8"/>
          <p:cNvSpPr txBox="1"/>
          <p:nvPr/>
        </p:nvSpPr>
        <p:spPr>
          <a:xfrm rot="395122">
            <a:off x="3219979" y="7820069"/>
            <a:ext cx="8832025" cy="580390"/>
          </a:xfrm>
          <a:prstGeom prst="rect">
            <a:avLst/>
          </a:prstGeom>
        </p:spPr>
        <p:txBody>
          <a:bodyPr lIns="0" tIns="0" rIns="0" bIns="0" rtlCol="0" anchor="t">
            <a:spAutoFit/>
          </a:bodyPr>
          <a:lstStyle/>
          <a:p>
            <a:pPr algn="ctr">
              <a:lnSpc>
                <a:spcPts val="4759"/>
              </a:lnSpc>
            </a:pPr>
            <a:r>
              <a:rPr lang="en-US" sz="3399">
                <a:solidFill>
                  <a:srgbClr val="2E2E2E"/>
                </a:solidFill>
                <a:latin typeface="Open Sans Light"/>
              </a:rPr>
              <a:t>Vince Clarke, paramedic</a:t>
            </a:r>
          </a:p>
        </p:txBody>
      </p:sp>
      <p:pic>
        <p:nvPicPr>
          <p:cNvPr id="11" name="Audio 10">
            <a:hlinkClick r:id="" action="ppaction://media"/>
            <a:extLst>
              <a:ext uri="{FF2B5EF4-FFF2-40B4-BE49-F238E27FC236}">
                <a16:creationId xmlns:a16="http://schemas.microsoft.com/office/drawing/2014/main" id="{1597F5DD-DF01-1F50-5678-5C9C8A3EE2D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729200" y="9728200"/>
            <a:ext cx="406400" cy="406400"/>
          </a:xfrm>
          <a:prstGeom prst="rect">
            <a:avLst/>
          </a:prstGeom>
        </p:spPr>
      </p:pic>
    </p:spTree>
  </p:cSld>
  <p:clrMapOvr>
    <a:masterClrMapping/>
  </p:clrMapOvr>
  <p:transition spd="slow" advTm="149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205488" y="405653"/>
            <a:ext cx="3098987" cy="3713787"/>
            <a:chOff x="0" y="0"/>
            <a:chExt cx="887174" cy="1063178"/>
          </a:xfrm>
        </p:grpSpPr>
        <p:sp>
          <p:nvSpPr>
            <p:cNvPr id="3" name="Freeform 3"/>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3780305" y="405653"/>
            <a:ext cx="3098987" cy="3713787"/>
            <a:chOff x="0" y="0"/>
            <a:chExt cx="887174" cy="1063178"/>
          </a:xfrm>
        </p:grpSpPr>
        <p:sp>
          <p:nvSpPr>
            <p:cNvPr id="6" name="Freeform 6"/>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8" name="Group 8"/>
          <p:cNvGrpSpPr/>
          <p:nvPr/>
        </p:nvGrpSpPr>
        <p:grpSpPr>
          <a:xfrm>
            <a:off x="7355121" y="405653"/>
            <a:ext cx="3098987" cy="3713787"/>
            <a:chOff x="0" y="0"/>
            <a:chExt cx="887174" cy="1063178"/>
          </a:xfrm>
        </p:grpSpPr>
        <p:sp>
          <p:nvSpPr>
            <p:cNvPr id="9" name="Freeform 9"/>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11" name="Group 11"/>
          <p:cNvGrpSpPr/>
          <p:nvPr/>
        </p:nvGrpSpPr>
        <p:grpSpPr>
          <a:xfrm>
            <a:off x="10930358" y="405653"/>
            <a:ext cx="3098987" cy="3713787"/>
            <a:chOff x="0" y="0"/>
            <a:chExt cx="887174" cy="1063178"/>
          </a:xfrm>
        </p:grpSpPr>
        <p:sp>
          <p:nvSpPr>
            <p:cNvPr id="12" name="Freeform 12"/>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13" name="TextBox 13"/>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14" name="Group 14"/>
          <p:cNvGrpSpPr/>
          <p:nvPr/>
        </p:nvGrpSpPr>
        <p:grpSpPr>
          <a:xfrm>
            <a:off x="14505595" y="405653"/>
            <a:ext cx="3098987" cy="3713787"/>
            <a:chOff x="0" y="0"/>
            <a:chExt cx="887174" cy="1063178"/>
          </a:xfrm>
        </p:grpSpPr>
        <p:sp>
          <p:nvSpPr>
            <p:cNvPr id="15" name="Freeform 15"/>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17" name="Group 17"/>
          <p:cNvGrpSpPr/>
          <p:nvPr/>
        </p:nvGrpSpPr>
        <p:grpSpPr>
          <a:xfrm>
            <a:off x="444033" y="544606"/>
            <a:ext cx="3098987" cy="3713787"/>
            <a:chOff x="0" y="0"/>
            <a:chExt cx="887174" cy="1063178"/>
          </a:xfrm>
        </p:grpSpPr>
        <p:sp>
          <p:nvSpPr>
            <p:cNvPr id="18" name="Freeform 18"/>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0" name="Group 20"/>
          <p:cNvGrpSpPr/>
          <p:nvPr/>
        </p:nvGrpSpPr>
        <p:grpSpPr>
          <a:xfrm>
            <a:off x="4018850" y="544606"/>
            <a:ext cx="3098987" cy="3713787"/>
            <a:chOff x="0" y="0"/>
            <a:chExt cx="887174" cy="1063178"/>
          </a:xfrm>
        </p:grpSpPr>
        <p:sp>
          <p:nvSpPr>
            <p:cNvPr id="21" name="Freeform 21"/>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3" name="Group 23"/>
          <p:cNvGrpSpPr/>
          <p:nvPr/>
        </p:nvGrpSpPr>
        <p:grpSpPr>
          <a:xfrm>
            <a:off x="7593666" y="544606"/>
            <a:ext cx="3098987" cy="3713787"/>
            <a:chOff x="0" y="0"/>
            <a:chExt cx="887174" cy="1063178"/>
          </a:xfrm>
        </p:grpSpPr>
        <p:sp>
          <p:nvSpPr>
            <p:cNvPr id="24" name="Freeform 24"/>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25" name="TextBox 25"/>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6" name="Group 26"/>
          <p:cNvGrpSpPr/>
          <p:nvPr/>
        </p:nvGrpSpPr>
        <p:grpSpPr>
          <a:xfrm>
            <a:off x="11168903" y="544606"/>
            <a:ext cx="3098987" cy="3713787"/>
            <a:chOff x="0" y="0"/>
            <a:chExt cx="887174" cy="1063178"/>
          </a:xfrm>
        </p:grpSpPr>
        <p:sp>
          <p:nvSpPr>
            <p:cNvPr id="27" name="Freeform 27"/>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28" name="TextBox 28"/>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29" name="Group 29"/>
          <p:cNvGrpSpPr/>
          <p:nvPr/>
        </p:nvGrpSpPr>
        <p:grpSpPr>
          <a:xfrm>
            <a:off x="14744140" y="558053"/>
            <a:ext cx="3098987" cy="3713787"/>
            <a:chOff x="0" y="0"/>
            <a:chExt cx="887174" cy="1063178"/>
          </a:xfrm>
        </p:grpSpPr>
        <p:sp>
          <p:nvSpPr>
            <p:cNvPr id="30" name="Freeform 30"/>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31" name="TextBox 31"/>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32" name="Group 32"/>
          <p:cNvGrpSpPr/>
          <p:nvPr/>
        </p:nvGrpSpPr>
        <p:grpSpPr>
          <a:xfrm>
            <a:off x="86636" y="6091360"/>
            <a:ext cx="3098987" cy="3713787"/>
            <a:chOff x="0" y="0"/>
            <a:chExt cx="887174" cy="1063178"/>
          </a:xfrm>
        </p:grpSpPr>
        <p:sp>
          <p:nvSpPr>
            <p:cNvPr id="33" name="Freeform 33"/>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34" name="TextBox 34"/>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35" name="Group 35"/>
          <p:cNvGrpSpPr/>
          <p:nvPr/>
        </p:nvGrpSpPr>
        <p:grpSpPr>
          <a:xfrm>
            <a:off x="3661452" y="6091360"/>
            <a:ext cx="3098987" cy="3713787"/>
            <a:chOff x="0" y="0"/>
            <a:chExt cx="887174" cy="1063178"/>
          </a:xfrm>
        </p:grpSpPr>
        <p:sp>
          <p:nvSpPr>
            <p:cNvPr id="36" name="Freeform 36"/>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38" name="Group 38"/>
          <p:cNvGrpSpPr/>
          <p:nvPr/>
        </p:nvGrpSpPr>
        <p:grpSpPr>
          <a:xfrm>
            <a:off x="7236269" y="6091360"/>
            <a:ext cx="3098987" cy="3713787"/>
            <a:chOff x="0" y="0"/>
            <a:chExt cx="887174" cy="1063178"/>
          </a:xfrm>
        </p:grpSpPr>
        <p:sp>
          <p:nvSpPr>
            <p:cNvPr id="39" name="Freeform 39"/>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0" name="TextBox 40"/>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41" name="Group 41"/>
          <p:cNvGrpSpPr/>
          <p:nvPr/>
        </p:nvGrpSpPr>
        <p:grpSpPr>
          <a:xfrm>
            <a:off x="10811505" y="6091360"/>
            <a:ext cx="3098987" cy="3713787"/>
            <a:chOff x="0" y="0"/>
            <a:chExt cx="887174" cy="1063178"/>
          </a:xfrm>
        </p:grpSpPr>
        <p:sp>
          <p:nvSpPr>
            <p:cNvPr id="42" name="Freeform 42"/>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3" name="TextBox 43"/>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44" name="Group 44"/>
          <p:cNvGrpSpPr/>
          <p:nvPr/>
        </p:nvGrpSpPr>
        <p:grpSpPr>
          <a:xfrm>
            <a:off x="14386742" y="6091360"/>
            <a:ext cx="3098987" cy="3713787"/>
            <a:chOff x="0" y="0"/>
            <a:chExt cx="887174" cy="1063178"/>
          </a:xfrm>
        </p:grpSpPr>
        <p:sp>
          <p:nvSpPr>
            <p:cNvPr id="45" name="Freeform 45"/>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F5FCFC"/>
            </a:solidFill>
          </p:spPr>
        </p:sp>
        <p:sp>
          <p:nvSpPr>
            <p:cNvPr id="46" name="TextBox 46"/>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47" name="Group 47"/>
          <p:cNvGrpSpPr/>
          <p:nvPr/>
        </p:nvGrpSpPr>
        <p:grpSpPr>
          <a:xfrm>
            <a:off x="325181" y="6230313"/>
            <a:ext cx="3098987" cy="3713787"/>
            <a:chOff x="0" y="0"/>
            <a:chExt cx="887174" cy="1063178"/>
          </a:xfrm>
        </p:grpSpPr>
        <p:sp>
          <p:nvSpPr>
            <p:cNvPr id="48" name="Freeform 48"/>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49" name="TextBox 49"/>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0" name="Group 50"/>
          <p:cNvGrpSpPr/>
          <p:nvPr/>
        </p:nvGrpSpPr>
        <p:grpSpPr>
          <a:xfrm>
            <a:off x="3899997" y="6230313"/>
            <a:ext cx="3098987" cy="3713787"/>
            <a:chOff x="0" y="0"/>
            <a:chExt cx="887174" cy="1063178"/>
          </a:xfrm>
        </p:grpSpPr>
        <p:sp>
          <p:nvSpPr>
            <p:cNvPr id="51" name="Freeform 51"/>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52" name="TextBox 52"/>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3" name="Group 53"/>
          <p:cNvGrpSpPr/>
          <p:nvPr/>
        </p:nvGrpSpPr>
        <p:grpSpPr>
          <a:xfrm>
            <a:off x="7474814" y="6230313"/>
            <a:ext cx="3098987" cy="3713787"/>
            <a:chOff x="0" y="0"/>
            <a:chExt cx="887174" cy="1063178"/>
          </a:xfrm>
        </p:grpSpPr>
        <p:sp>
          <p:nvSpPr>
            <p:cNvPr id="54" name="Freeform 54"/>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55" name="TextBox 55"/>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6" name="Group 56"/>
          <p:cNvGrpSpPr/>
          <p:nvPr/>
        </p:nvGrpSpPr>
        <p:grpSpPr>
          <a:xfrm>
            <a:off x="11050051" y="6230313"/>
            <a:ext cx="3098987" cy="3713787"/>
            <a:chOff x="0" y="0"/>
            <a:chExt cx="887174" cy="1063178"/>
          </a:xfrm>
        </p:grpSpPr>
        <p:sp>
          <p:nvSpPr>
            <p:cNvPr id="57" name="Freeform 57"/>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58" name="TextBox 58"/>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9" name="Group 59"/>
          <p:cNvGrpSpPr/>
          <p:nvPr/>
        </p:nvGrpSpPr>
        <p:grpSpPr>
          <a:xfrm>
            <a:off x="14625287" y="6230313"/>
            <a:ext cx="3098987" cy="3713787"/>
            <a:chOff x="0" y="0"/>
            <a:chExt cx="887174" cy="1063178"/>
          </a:xfrm>
        </p:grpSpPr>
        <p:sp>
          <p:nvSpPr>
            <p:cNvPr id="60" name="Freeform 60"/>
            <p:cNvSpPr/>
            <p:nvPr/>
          </p:nvSpPr>
          <p:spPr>
            <a:xfrm>
              <a:off x="0" y="0"/>
              <a:ext cx="887174" cy="1063178"/>
            </a:xfrm>
            <a:custGeom>
              <a:avLst/>
              <a:gdLst/>
              <a:ahLst/>
              <a:cxnLst/>
              <a:rect l="l" t="t" r="r" b="b"/>
              <a:pathLst>
                <a:path w="887174" h="1063178">
                  <a:moveTo>
                    <a:pt x="127409" y="0"/>
                  </a:moveTo>
                  <a:lnTo>
                    <a:pt x="759765" y="0"/>
                  </a:lnTo>
                  <a:cubicBezTo>
                    <a:pt x="793556" y="0"/>
                    <a:pt x="825963" y="13423"/>
                    <a:pt x="849857" y="37317"/>
                  </a:cubicBezTo>
                  <a:cubicBezTo>
                    <a:pt x="873750" y="61211"/>
                    <a:pt x="887174" y="93618"/>
                    <a:pt x="887174" y="127409"/>
                  </a:cubicBezTo>
                  <a:lnTo>
                    <a:pt x="887174" y="935769"/>
                  </a:lnTo>
                  <a:cubicBezTo>
                    <a:pt x="887174" y="969560"/>
                    <a:pt x="873750" y="1001967"/>
                    <a:pt x="849857" y="1025861"/>
                  </a:cubicBezTo>
                  <a:cubicBezTo>
                    <a:pt x="825963" y="1049755"/>
                    <a:pt x="793556" y="1063178"/>
                    <a:pt x="759765" y="1063178"/>
                  </a:cubicBezTo>
                  <a:lnTo>
                    <a:pt x="127409" y="1063178"/>
                  </a:lnTo>
                  <a:cubicBezTo>
                    <a:pt x="93618" y="1063178"/>
                    <a:pt x="61211" y="1049755"/>
                    <a:pt x="37317" y="1025861"/>
                  </a:cubicBezTo>
                  <a:cubicBezTo>
                    <a:pt x="13423" y="1001967"/>
                    <a:pt x="0" y="969560"/>
                    <a:pt x="0" y="935769"/>
                  </a:cubicBezTo>
                  <a:lnTo>
                    <a:pt x="0" y="127409"/>
                  </a:lnTo>
                  <a:cubicBezTo>
                    <a:pt x="0" y="93618"/>
                    <a:pt x="13423" y="61211"/>
                    <a:pt x="37317" y="37317"/>
                  </a:cubicBezTo>
                  <a:cubicBezTo>
                    <a:pt x="61211" y="13423"/>
                    <a:pt x="93618" y="0"/>
                    <a:pt x="127409" y="0"/>
                  </a:cubicBezTo>
                  <a:close/>
                </a:path>
              </a:pathLst>
            </a:custGeom>
            <a:solidFill>
              <a:srgbClr val="005596"/>
            </a:solidFill>
          </p:spPr>
        </p:sp>
        <p:sp>
          <p:nvSpPr>
            <p:cNvPr id="61" name="TextBox 61"/>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62" name="Group 62"/>
          <p:cNvGrpSpPr/>
          <p:nvPr/>
        </p:nvGrpSpPr>
        <p:grpSpPr>
          <a:xfrm>
            <a:off x="3357234" y="4572256"/>
            <a:ext cx="11565815" cy="1142487"/>
            <a:chOff x="0" y="0"/>
            <a:chExt cx="55052268" cy="5438140"/>
          </a:xfrm>
        </p:grpSpPr>
        <p:sp>
          <p:nvSpPr>
            <p:cNvPr id="63" name="Freeform 63"/>
            <p:cNvSpPr/>
            <p:nvPr/>
          </p:nvSpPr>
          <p:spPr>
            <a:xfrm>
              <a:off x="27940" y="0"/>
              <a:ext cx="54996385" cy="5438140"/>
            </a:xfrm>
            <a:custGeom>
              <a:avLst/>
              <a:gdLst/>
              <a:ahLst/>
              <a:cxnLst/>
              <a:rect l="l" t="t" r="r" b="b"/>
              <a:pathLst>
                <a:path w="54996385" h="5438140">
                  <a:moveTo>
                    <a:pt x="54996385" y="2719070"/>
                  </a:moveTo>
                  <a:cubicBezTo>
                    <a:pt x="54970985" y="2743200"/>
                    <a:pt x="54592528" y="3116580"/>
                    <a:pt x="54592528" y="3509010"/>
                  </a:cubicBezTo>
                  <a:lnTo>
                    <a:pt x="54591256" y="3509010"/>
                  </a:lnTo>
                  <a:lnTo>
                    <a:pt x="54591256" y="4631690"/>
                  </a:lnTo>
                  <a:cubicBezTo>
                    <a:pt x="54591256" y="5058410"/>
                    <a:pt x="54259785" y="5406390"/>
                    <a:pt x="53840691" y="5435600"/>
                  </a:cubicBezTo>
                  <a:cubicBezTo>
                    <a:pt x="53831799" y="5436870"/>
                    <a:pt x="53822906" y="5436870"/>
                    <a:pt x="53814020" y="5436870"/>
                  </a:cubicBezTo>
                  <a:cubicBezTo>
                    <a:pt x="53803856" y="5438140"/>
                    <a:pt x="53794970" y="5438140"/>
                    <a:pt x="53784806"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53786078" y="0"/>
                  </a:lnTo>
                  <a:cubicBezTo>
                    <a:pt x="53796241" y="0"/>
                    <a:pt x="53805128" y="1270"/>
                    <a:pt x="53815291" y="1270"/>
                  </a:cubicBezTo>
                  <a:cubicBezTo>
                    <a:pt x="53824178" y="1270"/>
                    <a:pt x="53833070" y="2540"/>
                    <a:pt x="53841956" y="2540"/>
                  </a:cubicBezTo>
                  <a:cubicBezTo>
                    <a:pt x="54261056" y="30480"/>
                    <a:pt x="54592528" y="379730"/>
                    <a:pt x="54592528" y="806450"/>
                  </a:cubicBezTo>
                  <a:lnTo>
                    <a:pt x="54592528" y="1929130"/>
                  </a:lnTo>
                  <a:cubicBezTo>
                    <a:pt x="54592528" y="2321560"/>
                    <a:pt x="54970985" y="2694940"/>
                    <a:pt x="54996385" y="2719070"/>
                  </a:cubicBezTo>
                  <a:close/>
                </a:path>
              </a:pathLst>
            </a:custGeom>
            <a:solidFill>
              <a:srgbClr val="02447A"/>
            </a:solidFill>
          </p:spPr>
        </p:sp>
      </p:grpSp>
      <p:sp>
        <p:nvSpPr>
          <p:cNvPr id="64" name="TextBox 64"/>
          <p:cNvSpPr txBox="1"/>
          <p:nvPr/>
        </p:nvSpPr>
        <p:spPr>
          <a:xfrm>
            <a:off x="3185622" y="4591050"/>
            <a:ext cx="12048354" cy="109537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Gliker SemiBold"/>
              </a:rPr>
              <a:t>HCPC STANDARDS OF CONDUCT, PERFORMANCE AND ETHICS</a:t>
            </a:r>
          </a:p>
        </p:txBody>
      </p:sp>
      <p:sp>
        <p:nvSpPr>
          <p:cNvPr id="65" name="TextBox 65"/>
          <p:cNvSpPr txBox="1"/>
          <p:nvPr/>
        </p:nvSpPr>
        <p:spPr>
          <a:xfrm>
            <a:off x="462243" y="1062397"/>
            <a:ext cx="3098987" cy="2647950"/>
          </a:xfrm>
          <a:prstGeom prst="rect">
            <a:avLst/>
          </a:prstGeom>
        </p:spPr>
        <p:txBody>
          <a:bodyPr lIns="0" tIns="0" rIns="0" bIns="0" rtlCol="0" anchor="t">
            <a:spAutoFit/>
          </a:bodyPr>
          <a:lstStyle/>
          <a:p>
            <a:pPr algn="ctr">
              <a:lnSpc>
                <a:spcPts val="4200"/>
              </a:lnSpc>
            </a:pPr>
            <a:r>
              <a:rPr lang="en-US" sz="3000">
                <a:solidFill>
                  <a:srgbClr val="FFFFFF"/>
                </a:solidFill>
                <a:latin typeface="Open Sans Light"/>
              </a:rPr>
              <a:t>Promote and protect the interests of service users and carers</a:t>
            </a:r>
          </a:p>
        </p:txBody>
      </p:sp>
      <p:sp>
        <p:nvSpPr>
          <p:cNvPr id="66" name="TextBox 66"/>
          <p:cNvSpPr txBox="1"/>
          <p:nvPr/>
        </p:nvSpPr>
        <p:spPr>
          <a:xfrm>
            <a:off x="4316611" y="1270522"/>
            <a:ext cx="2503464" cy="2222174"/>
          </a:xfrm>
          <a:prstGeom prst="rect">
            <a:avLst/>
          </a:prstGeom>
        </p:spPr>
        <p:txBody>
          <a:bodyPr lIns="0" tIns="0" rIns="0" bIns="0" rtlCol="0" anchor="t">
            <a:spAutoFit/>
          </a:bodyPr>
          <a:lstStyle/>
          <a:p>
            <a:pPr algn="ctr">
              <a:lnSpc>
                <a:spcPts val="4400"/>
              </a:lnSpc>
            </a:pPr>
            <a:r>
              <a:rPr lang="en-US" sz="3143">
                <a:solidFill>
                  <a:srgbClr val="FFFFFF"/>
                </a:solidFill>
                <a:latin typeface="Open Sans Light"/>
              </a:rPr>
              <a:t>Communicate appropriately and effectively</a:t>
            </a:r>
          </a:p>
        </p:txBody>
      </p:sp>
      <p:sp>
        <p:nvSpPr>
          <p:cNvPr id="67" name="TextBox 67"/>
          <p:cNvSpPr txBox="1"/>
          <p:nvPr/>
        </p:nvSpPr>
        <p:spPr>
          <a:xfrm>
            <a:off x="7870312" y="991105"/>
            <a:ext cx="2503464" cy="2781007"/>
          </a:xfrm>
          <a:prstGeom prst="rect">
            <a:avLst/>
          </a:prstGeom>
        </p:spPr>
        <p:txBody>
          <a:bodyPr lIns="0" tIns="0" rIns="0" bIns="0" rtlCol="0" anchor="t">
            <a:spAutoFit/>
          </a:bodyPr>
          <a:lstStyle/>
          <a:p>
            <a:pPr algn="ctr">
              <a:lnSpc>
                <a:spcPts val="4400"/>
              </a:lnSpc>
            </a:pPr>
            <a:r>
              <a:rPr lang="en-US" sz="3143">
                <a:solidFill>
                  <a:srgbClr val="FFFFFF"/>
                </a:solidFill>
                <a:latin typeface="Open Sans Light"/>
              </a:rPr>
              <a:t>Work within the limits of your knowledge and skills</a:t>
            </a:r>
          </a:p>
        </p:txBody>
      </p:sp>
      <p:sp>
        <p:nvSpPr>
          <p:cNvPr id="68" name="TextBox 68"/>
          <p:cNvSpPr txBox="1"/>
          <p:nvPr/>
        </p:nvSpPr>
        <p:spPr>
          <a:xfrm>
            <a:off x="11445128" y="1817958"/>
            <a:ext cx="2503464" cy="11273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Delegate appropriately</a:t>
            </a:r>
          </a:p>
        </p:txBody>
      </p:sp>
      <p:sp>
        <p:nvSpPr>
          <p:cNvPr id="69" name="TextBox 69"/>
          <p:cNvSpPr txBox="1"/>
          <p:nvPr/>
        </p:nvSpPr>
        <p:spPr>
          <a:xfrm>
            <a:off x="14877490" y="1711278"/>
            <a:ext cx="2860862" cy="1233982"/>
          </a:xfrm>
          <a:prstGeom prst="rect">
            <a:avLst/>
          </a:prstGeom>
        </p:spPr>
        <p:txBody>
          <a:bodyPr lIns="0" tIns="0" rIns="0" bIns="0" rtlCol="0" anchor="t">
            <a:spAutoFit/>
          </a:bodyPr>
          <a:lstStyle/>
          <a:p>
            <a:pPr algn="ctr">
              <a:lnSpc>
                <a:spcPts val="4960"/>
              </a:lnSpc>
            </a:pPr>
            <a:r>
              <a:rPr lang="en-US" sz="3543">
                <a:solidFill>
                  <a:srgbClr val="FFFFFF"/>
                </a:solidFill>
                <a:latin typeface="Open Sans Light"/>
              </a:rPr>
              <a:t>Respect confidentiality</a:t>
            </a:r>
          </a:p>
        </p:txBody>
      </p:sp>
      <p:sp>
        <p:nvSpPr>
          <p:cNvPr id="70" name="TextBox 70"/>
          <p:cNvSpPr txBox="1"/>
          <p:nvPr/>
        </p:nvSpPr>
        <p:spPr>
          <a:xfrm>
            <a:off x="622942" y="7209025"/>
            <a:ext cx="2503464" cy="1402257"/>
          </a:xfrm>
          <a:prstGeom prst="rect">
            <a:avLst/>
          </a:prstGeom>
        </p:spPr>
        <p:txBody>
          <a:bodyPr lIns="0" tIns="0" rIns="0" bIns="0" rtlCol="0" anchor="t">
            <a:spAutoFit/>
          </a:bodyPr>
          <a:lstStyle/>
          <a:p>
            <a:pPr algn="ctr">
              <a:lnSpc>
                <a:spcPts val="5660"/>
              </a:lnSpc>
            </a:pPr>
            <a:r>
              <a:rPr lang="en-US" sz="4043">
                <a:solidFill>
                  <a:srgbClr val="FFFFFF"/>
                </a:solidFill>
                <a:latin typeface="Open Sans Light"/>
              </a:rPr>
              <a:t>Manage risk</a:t>
            </a:r>
          </a:p>
        </p:txBody>
      </p:sp>
      <p:sp>
        <p:nvSpPr>
          <p:cNvPr id="71" name="TextBox 71"/>
          <p:cNvSpPr txBox="1"/>
          <p:nvPr/>
        </p:nvSpPr>
        <p:spPr>
          <a:xfrm>
            <a:off x="4197759" y="7204468"/>
            <a:ext cx="2503464" cy="16988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Reports concerns about safety</a:t>
            </a:r>
          </a:p>
        </p:txBody>
      </p:sp>
      <p:sp>
        <p:nvSpPr>
          <p:cNvPr id="72" name="TextBox 72"/>
          <p:cNvSpPr txBox="1"/>
          <p:nvPr/>
        </p:nvSpPr>
        <p:spPr>
          <a:xfrm>
            <a:off x="7772575" y="7218550"/>
            <a:ext cx="2503464" cy="16988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Be open when things go wrong</a:t>
            </a:r>
          </a:p>
        </p:txBody>
      </p:sp>
      <p:sp>
        <p:nvSpPr>
          <p:cNvPr id="73" name="TextBox 73"/>
          <p:cNvSpPr txBox="1"/>
          <p:nvPr/>
        </p:nvSpPr>
        <p:spPr>
          <a:xfrm>
            <a:off x="11347812" y="7218550"/>
            <a:ext cx="2503464" cy="16988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Be honest and trustworthy</a:t>
            </a:r>
          </a:p>
        </p:txBody>
      </p:sp>
      <p:sp>
        <p:nvSpPr>
          <p:cNvPr id="74" name="TextBox 74"/>
          <p:cNvSpPr txBox="1"/>
          <p:nvPr/>
        </p:nvSpPr>
        <p:spPr>
          <a:xfrm>
            <a:off x="14923049" y="7351265"/>
            <a:ext cx="2503464" cy="1127301"/>
          </a:xfrm>
          <a:prstGeom prst="rect">
            <a:avLst/>
          </a:prstGeom>
        </p:spPr>
        <p:txBody>
          <a:bodyPr lIns="0" tIns="0" rIns="0" bIns="0" rtlCol="0" anchor="t">
            <a:spAutoFit/>
          </a:bodyPr>
          <a:lstStyle/>
          <a:p>
            <a:pPr algn="ctr">
              <a:lnSpc>
                <a:spcPts val="4540"/>
              </a:lnSpc>
            </a:pPr>
            <a:r>
              <a:rPr lang="en-US" sz="3243">
                <a:solidFill>
                  <a:srgbClr val="FFFFFF"/>
                </a:solidFill>
                <a:latin typeface="Open Sans Light"/>
              </a:rPr>
              <a:t>Keep records of your work</a:t>
            </a:r>
          </a:p>
        </p:txBody>
      </p:sp>
      <p:pic>
        <p:nvPicPr>
          <p:cNvPr id="83" name="Audio 82">
            <a:hlinkClick r:id="" action="ppaction://media"/>
            <a:extLst>
              <a:ext uri="{FF2B5EF4-FFF2-40B4-BE49-F238E27FC236}">
                <a16:creationId xmlns:a16="http://schemas.microsoft.com/office/drawing/2014/main" id="{4E996A62-2736-EAB9-FBA8-84442C1C6D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1458">
        <p159:morph option="byObject"/>
      </p:transition>
    </mc:Choice>
    <mc:Fallback>
      <p:transition spd="slow" advTm="51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6243066" y="1794755"/>
            <a:ext cx="5387187" cy="6455938"/>
            <a:chOff x="0" y="0"/>
            <a:chExt cx="887174" cy="1063178"/>
          </a:xfrm>
        </p:grpSpPr>
        <p:sp>
          <p:nvSpPr>
            <p:cNvPr id="3" name="Freeform 3"/>
            <p:cNvSpPr/>
            <p:nvPr/>
          </p:nvSpPr>
          <p:spPr>
            <a:xfrm>
              <a:off x="0" y="0"/>
              <a:ext cx="887174" cy="1063178"/>
            </a:xfrm>
            <a:custGeom>
              <a:avLst/>
              <a:gdLst/>
              <a:ahLst/>
              <a:cxnLst/>
              <a:rect l="l" t="t" r="r" b="b"/>
              <a:pathLst>
                <a:path w="887174" h="1063178">
                  <a:moveTo>
                    <a:pt x="73292" y="0"/>
                  </a:moveTo>
                  <a:lnTo>
                    <a:pt x="813882" y="0"/>
                  </a:lnTo>
                  <a:cubicBezTo>
                    <a:pt x="854360" y="0"/>
                    <a:pt x="887174" y="32814"/>
                    <a:pt x="887174" y="73292"/>
                  </a:cubicBezTo>
                  <a:lnTo>
                    <a:pt x="887174" y="989886"/>
                  </a:lnTo>
                  <a:cubicBezTo>
                    <a:pt x="887174" y="1030364"/>
                    <a:pt x="854360" y="1063178"/>
                    <a:pt x="813882" y="1063178"/>
                  </a:cubicBezTo>
                  <a:lnTo>
                    <a:pt x="73292" y="1063178"/>
                  </a:lnTo>
                  <a:cubicBezTo>
                    <a:pt x="53854" y="1063178"/>
                    <a:pt x="35212" y="1055456"/>
                    <a:pt x="21467" y="1041711"/>
                  </a:cubicBezTo>
                  <a:cubicBezTo>
                    <a:pt x="7722" y="1027966"/>
                    <a:pt x="0" y="1009324"/>
                    <a:pt x="0" y="989886"/>
                  </a:cubicBezTo>
                  <a:lnTo>
                    <a:pt x="0" y="73292"/>
                  </a:lnTo>
                  <a:cubicBezTo>
                    <a:pt x="0" y="32814"/>
                    <a:pt x="32814" y="0"/>
                    <a:pt x="73292" y="0"/>
                  </a:cubicBezTo>
                  <a:close/>
                </a:path>
              </a:pathLst>
            </a:custGeom>
            <a:solidFill>
              <a:srgbClr val="F5FCFC"/>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6657746" y="2036307"/>
            <a:ext cx="5387187" cy="6455938"/>
            <a:chOff x="0" y="0"/>
            <a:chExt cx="887174" cy="1063178"/>
          </a:xfrm>
        </p:grpSpPr>
        <p:sp>
          <p:nvSpPr>
            <p:cNvPr id="6" name="Freeform 6"/>
            <p:cNvSpPr/>
            <p:nvPr/>
          </p:nvSpPr>
          <p:spPr>
            <a:xfrm>
              <a:off x="0" y="0"/>
              <a:ext cx="887174" cy="1063178"/>
            </a:xfrm>
            <a:custGeom>
              <a:avLst/>
              <a:gdLst/>
              <a:ahLst/>
              <a:cxnLst/>
              <a:rect l="l" t="t" r="r" b="b"/>
              <a:pathLst>
                <a:path w="887174" h="1063178">
                  <a:moveTo>
                    <a:pt x="73292" y="0"/>
                  </a:moveTo>
                  <a:lnTo>
                    <a:pt x="813882" y="0"/>
                  </a:lnTo>
                  <a:cubicBezTo>
                    <a:pt x="854360" y="0"/>
                    <a:pt x="887174" y="32814"/>
                    <a:pt x="887174" y="73292"/>
                  </a:cubicBezTo>
                  <a:lnTo>
                    <a:pt x="887174" y="989886"/>
                  </a:lnTo>
                  <a:cubicBezTo>
                    <a:pt x="887174" y="1030364"/>
                    <a:pt x="854360" y="1063178"/>
                    <a:pt x="813882" y="1063178"/>
                  </a:cubicBezTo>
                  <a:lnTo>
                    <a:pt x="73292" y="1063178"/>
                  </a:lnTo>
                  <a:cubicBezTo>
                    <a:pt x="53854" y="1063178"/>
                    <a:pt x="35212" y="1055456"/>
                    <a:pt x="21467" y="1041711"/>
                  </a:cubicBezTo>
                  <a:cubicBezTo>
                    <a:pt x="7722" y="1027966"/>
                    <a:pt x="0" y="1009324"/>
                    <a:pt x="0" y="989886"/>
                  </a:cubicBezTo>
                  <a:lnTo>
                    <a:pt x="0" y="73292"/>
                  </a:lnTo>
                  <a:cubicBezTo>
                    <a:pt x="0" y="32814"/>
                    <a:pt x="32814" y="0"/>
                    <a:pt x="73292" y="0"/>
                  </a:cubicBezTo>
                  <a:close/>
                </a:path>
              </a:pathLst>
            </a:custGeom>
            <a:solidFill>
              <a:srgbClr val="005596"/>
            </a:solidFill>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340"/>
                </a:lnSpc>
              </a:pPr>
              <a:endParaRPr/>
            </a:p>
          </p:txBody>
        </p:sp>
      </p:grpSp>
      <p:sp>
        <p:nvSpPr>
          <p:cNvPr id="8" name="TextBox 8"/>
          <p:cNvSpPr txBox="1"/>
          <p:nvPr/>
        </p:nvSpPr>
        <p:spPr>
          <a:xfrm>
            <a:off x="7175366" y="3765360"/>
            <a:ext cx="4351948" cy="2942016"/>
          </a:xfrm>
          <a:prstGeom prst="rect">
            <a:avLst/>
          </a:prstGeom>
        </p:spPr>
        <p:txBody>
          <a:bodyPr lIns="0" tIns="0" rIns="0" bIns="0" rtlCol="0" anchor="t">
            <a:spAutoFit/>
          </a:bodyPr>
          <a:lstStyle/>
          <a:p>
            <a:pPr algn="ctr">
              <a:lnSpc>
                <a:spcPts val="7892"/>
              </a:lnSpc>
            </a:pPr>
            <a:r>
              <a:rPr lang="en-US" sz="5637">
                <a:solidFill>
                  <a:srgbClr val="FFFFFF"/>
                </a:solidFill>
                <a:latin typeface="Open Sans Light"/>
              </a:rPr>
              <a:t>Be open when things go wrong</a:t>
            </a:r>
          </a:p>
        </p:txBody>
      </p:sp>
      <p:pic>
        <p:nvPicPr>
          <p:cNvPr id="9" name="Picture 9"/>
          <p:cNvPicPr>
            <a:picLocks noChangeAspect="1"/>
          </p:cNvPicPr>
          <p:nvPr/>
        </p:nvPicPr>
        <p:blipFill>
          <a:blip r:embed="rId5"/>
          <a:srcRect/>
          <a:stretch>
            <a:fillRect/>
          </a:stretch>
        </p:blipFill>
        <p:spPr>
          <a:xfrm>
            <a:off x="15003354" y="-9813"/>
            <a:ext cx="3284646" cy="910942"/>
          </a:xfrm>
          <a:prstGeom prst="rect">
            <a:avLst/>
          </a:prstGeom>
        </p:spPr>
      </p:pic>
      <p:pic>
        <p:nvPicPr>
          <p:cNvPr id="17" name="Audio 16">
            <a:hlinkClick r:id="" action="ppaction://media"/>
            <a:extLst>
              <a:ext uri="{FF2B5EF4-FFF2-40B4-BE49-F238E27FC236}">
                <a16:creationId xmlns:a16="http://schemas.microsoft.com/office/drawing/2014/main" id="{61498FCF-7C7E-FCC6-7DF1-46D7670EA9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541">
        <p159:morph option="byObject"/>
      </p:transition>
    </mc:Choice>
    <mc:Fallback>
      <p:transition spd="slow" advTm="22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10591366" y="1748101"/>
            <a:ext cx="7889042" cy="1102650"/>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4F6AB3"/>
            </a:solidFill>
          </p:spPr>
        </p:sp>
      </p:grpSp>
      <p:grpSp>
        <p:nvGrpSpPr>
          <p:cNvPr id="4" name="Group 4"/>
          <p:cNvGrpSpPr/>
          <p:nvPr/>
        </p:nvGrpSpPr>
        <p:grpSpPr>
          <a:xfrm>
            <a:off x="10040041" y="1748101"/>
            <a:ext cx="1102650" cy="11026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6" name="Group 6"/>
          <p:cNvGrpSpPr/>
          <p:nvPr/>
        </p:nvGrpSpPr>
        <p:grpSpPr>
          <a:xfrm>
            <a:off x="10591366" y="3325548"/>
            <a:ext cx="7889042" cy="1102650"/>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8" name="Group 8"/>
          <p:cNvGrpSpPr/>
          <p:nvPr/>
        </p:nvGrpSpPr>
        <p:grpSpPr>
          <a:xfrm>
            <a:off x="10040041" y="3325548"/>
            <a:ext cx="1102650" cy="110265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0" name="Group 10"/>
          <p:cNvGrpSpPr/>
          <p:nvPr/>
        </p:nvGrpSpPr>
        <p:grpSpPr>
          <a:xfrm>
            <a:off x="10591366" y="4808270"/>
            <a:ext cx="7889042" cy="1102650"/>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2" name="Group 12"/>
          <p:cNvGrpSpPr/>
          <p:nvPr/>
        </p:nvGrpSpPr>
        <p:grpSpPr>
          <a:xfrm>
            <a:off x="10040041" y="4808270"/>
            <a:ext cx="1102650" cy="11026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grpSp>
        <p:nvGrpSpPr>
          <p:cNvPr id="14" name="Group 14"/>
          <p:cNvGrpSpPr/>
          <p:nvPr/>
        </p:nvGrpSpPr>
        <p:grpSpPr>
          <a:xfrm>
            <a:off x="10591366" y="6385718"/>
            <a:ext cx="7889042" cy="1102650"/>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16" name="Group 16"/>
          <p:cNvGrpSpPr/>
          <p:nvPr/>
        </p:nvGrpSpPr>
        <p:grpSpPr>
          <a:xfrm>
            <a:off x="10040041" y="6385718"/>
            <a:ext cx="1102650" cy="11026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3539" y="957506"/>
            <a:ext cx="6487527" cy="637399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93539" y="5341010"/>
            <a:ext cx="7063035" cy="3980983"/>
          </a:xfrm>
          <a:prstGeom prst="rect">
            <a:avLst/>
          </a:prstGeom>
        </p:spPr>
      </p:pic>
      <p:grpSp>
        <p:nvGrpSpPr>
          <p:cNvPr id="20" name="Group 20"/>
          <p:cNvGrpSpPr/>
          <p:nvPr/>
        </p:nvGrpSpPr>
        <p:grpSpPr>
          <a:xfrm>
            <a:off x="10574473" y="7964618"/>
            <a:ext cx="7889042" cy="1102650"/>
            <a:chOff x="0" y="0"/>
            <a:chExt cx="3439540" cy="480744"/>
          </a:xfrm>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22" name="Group 22"/>
          <p:cNvGrpSpPr/>
          <p:nvPr/>
        </p:nvGrpSpPr>
        <p:grpSpPr>
          <a:xfrm>
            <a:off x="10023147" y="7964618"/>
            <a:ext cx="1102650" cy="110265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pic>
        <p:nvPicPr>
          <p:cNvPr id="24" name="Picture 24"/>
          <p:cNvPicPr>
            <a:picLocks noChangeAspect="1"/>
          </p:cNvPicPr>
          <p:nvPr/>
        </p:nvPicPr>
        <p:blipFill>
          <a:blip r:embed="rId9"/>
          <a:srcRect/>
          <a:stretch>
            <a:fillRect/>
          </a:stretch>
        </p:blipFill>
        <p:spPr>
          <a:xfrm>
            <a:off x="15003354" y="37059"/>
            <a:ext cx="3284646" cy="910942"/>
          </a:xfrm>
          <a:prstGeom prst="rect">
            <a:avLst/>
          </a:prstGeom>
        </p:spPr>
      </p:pic>
      <p:sp>
        <p:nvSpPr>
          <p:cNvPr id="25" name="TextBox 25"/>
          <p:cNvSpPr txBox="1"/>
          <p:nvPr/>
        </p:nvSpPr>
        <p:spPr>
          <a:xfrm>
            <a:off x="11597622" y="204225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are HCPC standards?</a:t>
            </a:r>
          </a:p>
        </p:txBody>
      </p:sp>
      <p:sp>
        <p:nvSpPr>
          <p:cNvPr id="26" name="TextBox 26"/>
          <p:cNvSpPr txBox="1"/>
          <p:nvPr/>
        </p:nvSpPr>
        <p:spPr>
          <a:xfrm>
            <a:off x="10040041" y="201843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1</a:t>
            </a:r>
          </a:p>
        </p:txBody>
      </p:sp>
      <p:sp>
        <p:nvSpPr>
          <p:cNvPr id="27" name="TextBox 27"/>
          <p:cNvSpPr txBox="1"/>
          <p:nvPr/>
        </p:nvSpPr>
        <p:spPr>
          <a:xfrm>
            <a:off x="11597622" y="3619698"/>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What is duty of candour?</a:t>
            </a:r>
          </a:p>
        </p:txBody>
      </p:sp>
      <p:sp>
        <p:nvSpPr>
          <p:cNvPr id="28" name="TextBox 28"/>
          <p:cNvSpPr txBox="1"/>
          <p:nvPr/>
        </p:nvSpPr>
        <p:spPr>
          <a:xfrm>
            <a:off x="10040041" y="359588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2</a:t>
            </a:r>
          </a:p>
        </p:txBody>
      </p:sp>
      <p:sp>
        <p:nvSpPr>
          <p:cNvPr id="29" name="TextBox 29"/>
          <p:cNvSpPr txBox="1"/>
          <p:nvPr/>
        </p:nvSpPr>
        <p:spPr>
          <a:xfrm>
            <a:off x="11597622" y="5102421"/>
            <a:ext cx="5291418" cy="4857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Why is it important?</a:t>
            </a:r>
          </a:p>
        </p:txBody>
      </p:sp>
      <p:sp>
        <p:nvSpPr>
          <p:cNvPr id="30" name="TextBox 30"/>
          <p:cNvSpPr txBox="1"/>
          <p:nvPr/>
        </p:nvSpPr>
        <p:spPr>
          <a:xfrm>
            <a:off x="10040041" y="5078608"/>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3</a:t>
            </a:r>
          </a:p>
        </p:txBody>
      </p:sp>
      <p:sp>
        <p:nvSpPr>
          <p:cNvPr id="31" name="TextBox 31"/>
          <p:cNvSpPr txBox="1"/>
          <p:nvPr/>
        </p:nvSpPr>
        <p:spPr>
          <a:xfrm>
            <a:off x="11597622" y="6432218"/>
            <a:ext cx="5291418" cy="981075"/>
          </a:xfrm>
          <a:prstGeom prst="rect">
            <a:avLst/>
          </a:prstGeom>
        </p:spPr>
        <p:txBody>
          <a:bodyPr lIns="0" tIns="0" rIns="0" bIns="0" rtlCol="0" anchor="t">
            <a:spAutoFit/>
          </a:bodyPr>
          <a:lstStyle/>
          <a:p>
            <a:pPr marL="0" lvl="0" indent="0">
              <a:lnSpc>
                <a:spcPts val="3900"/>
              </a:lnSpc>
            </a:pPr>
            <a:r>
              <a:rPr lang="en-US" sz="3000">
                <a:solidFill>
                  <a:srgbClr val="FFFFFF"/>
                </a:solidFill>
                <a:latin typeface="Montserrat Bold"/>
              </a:rPr>
              <a:t>How does it work in practice?</a:t>
            </a:r>
          </a:p>
        </p:txBody>
      </p:sp>
      <p:sp>
        <p:nvSpPr>
          <p:cNvPr id="32" name="TextBox 32"/>
          <p:cNvSpPr txBox="1"/>
          <p:nvPr/>
        </p:nvSpPr>
        <p:spPr>
          <a:xfrm>
            <a:off x="10040041" y="66560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4</a:t>
            </a:r>
          </a:p>
        </p:txBody>
      </p:sp>
      <p:sp>
        <p:nvSpPr>
          <p:cNvPr id="33" name="TextBox 33"/>
          <p:cNvSpPr txBox="1"/>
          <p:nvPr/>
        </p:nvSpPr>
        <p:spPr>
          <a:xfrm>
            <a:off x="11580728" y="8030169"/>
            <a:ext cx="5291418" cy="952500"/>
          </a:xfrm>
          <a:prstGeom prst="rect">
            <a:avLst/>
          </a:prstGeom>
        </p:spPr>
        <p:txBody>
          <a:bodyPr lIns="0" tIns="0" rIns="0" bIns="0" rtlCol="0" anchor="t">
            <a:spAutoFit/>
          </a:bodyPr>
          <a:lstStyle/>
          <a:p>
            <a:pPr marL="0" lvl="0" indent="0">
              <a:lnSpc>
                <a:spcPts val="3899"/>
              </a:lnSpc>
            </a:pPr>
            <a:r>
              <a:rPr lang="en-US" sz="2999">
                <a:solidFill>
                  <a:srgbClr val="FFFFFF"/>
                </a:solidFill>
                <a:latin typeface="Montserrat Bold"/>
              </a:rPr>
              <a:t>How can we overcome challenges?</a:t>
            </a:r>
          </a:p>
        </p:txBody>
      </p:sp>
      <p:sp>
        <p:nvSpPr>
          <p:cNvPr id="34" name="TextBox 34"/>
          <p:cNvSpPr txBox="1"/>
          <p:nvPr/>
        </p:nvSpPr>
        <p:spPr>
          <a:xfrm>
            <a:off x="10023147" y="8234956"/>
            <a:ext cx="1102650" cy="552450"/>
          </a:xfrm>
          <a:prstGeom prst="rect">
            <a:avLst/>
          </a:prstGeom>
        </p:spPr>
        <p:txBody>
          <a:bodyPr lIns="0" tIns="0" rIns="0" bIns="0" rtlCol="0" anchor="t">
            <a:spAutoFit/>
          </a:bodyPr>
          <a:lstStyle/>
          <a:p>
            <a:pPr algn="ctr">
              <a:lnSpc>
                <a:spcPts val="4320"/>
              </a:lnSpc>
            </a:pPr>
            <a:r>
              <a:rPr lang="en-US" sz="3600">
                <a:solidFill>
                  <a:srgbClr val="3F5896"/>
                </a:solidFill>
                <a:latin typeface="Gliker SemiBold"/>
              </a:rPr>
              <a:t>5</a:t>
            </a:r>
          </a:p>
        </p:txBody>
      </p:sp>
      <p:sp>
        <p:nvSpPr>
          <p:cNvPr id="35" name="TextBox 35"/>
          <p:cNvSpPr txBox="1"/>
          <p:nvPr/>
        </p:nvSpPr>
        <p:spPr>
          <a:xfrm>
            <a:off x="2549055" y="2574463"/>
            <a:ext cx="5333049" cy="2233808"/>
          </a:xfrm>
          <a:prstGeom prst="rect">
            <a:avLst/>
          </a:prstGeom>
        </p:spPr>
        <p:txBody>
          <a:bodyPr lIns="0" tIns="0" rIns="0" bIns="0" rtlCol="0" anchor="t">
            <a:spAutoFit/>
          </a:bodyPr>
          <a:lstStyle/>
          <a:p>
            <a:pPr algn="ctr">
              <a:lnSpc>
                <a:spcPts val="5797"/>
              </a:lnSpc>
            </a:pPr>
            <a:r>
              <a:rPr lang="en-US" sz="5797">
                <a:solidFill>
                  <a:srgbClr val="2E2E2E"/>
                </a:solidFill>
                <a:latin typeface="Gliker SemiBold"/>
              </a:rPr>
              <a:t>BEING OPEN WHEN THINGS GO WRONG</a:t>
            </a:r>
          </a:p>
        </p:txBody>
      </p:sp>
      <p:pic>
        <p:nvPicPr>
          <p:cNvPr id="52" name="Audio 51">
            <a:hlinkClick r:id="" action="ppaction://media"/>
            <a:extLst>
              <a:ext uri="{FF2B5EF4-FFF2-40B4-BE49-F238E27FC236}">
                <a16:creationId xmlns:a16="http://schemas.microsoft.com/office/drawing/2014/main" id="{9898B2EF-2E74-514C-407D-BCA9A53AD48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6172" t="-162109" r="-326172" b="-162109"/>
          <a:stretch>
            <a:fillRect/>
          </a:stretch>
        </p:blipFill>
        <p:spPr>
          <a:xfrm>
            <a:off x="14473237" y="8139112"/>
            <a:ext cx="3057525" cy="1724025"/>
          </a:xfrm>
          <a:prstGeom prst="rect">
            <a:avLst/>
          </a:prstGeom>
        </p:spPr>
      </p:pic>
    </p:spTree>
  </p:cSld>
  <p:clrMapOvr>
    <a:masterClrMapping/>
  </p:clrMapOvr>
  <p:transition spd="slow" advTm="710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grpSp>
        <p:nvGrpSpPr>
          <p:cNvPr id="2" name="Group 2"/>
          <p:cNvGrpSpPr/>
          <p:nvPr/>
        </p:nvGrpSpPr>
        <p:grpSpPr>
          <a:xfrm>
            <a:off x="3729739" y="4197987"/>
            <a:ext cx="13529561" cy="1891025"/>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3F5896"/>
            </a:solidFill>
          </p:spPr>
        </p:sp>
      </p:grpSp>
      <p:grpSp>
        <p:nvGrpSpPr>
          <p:cNvPr id="4" name="Group 4"/>
          <p:cNvGrpSpPr/>
          <p:nvPr/>
        </p:nvGrpSpPr>
        <p:grpSpPr>
          <a:xfrm>
            <a:off x="2784226" y="4197987"/>
            <a:ext cx="1891025" cy="189102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CFC"/>
            </a:solidFill>
          </p:spPr>
        </p:sp>
      </p:grpSp>
      <p:sp>
        <p:nvSpPr>
          <p:cNvPr id="6" name="TextBox 6"/>
          <p:cNvSpPr txBox="1"/>
          <p:nvPr/>
        </p:nvSpPr>
        <p:spPr>
          <a:xfrm>
            <a:off x="5455449" y="4793399"/>
            <a:ext cx="9074684" cy="662102"/>
          </a:xfrm>
          <a:prstGeom prst="rect">
            <a:avLst/>
          </a:prstGeom>
        </p:spPr>
        <p:txBody>
          <a:bodyPr lIns="0" tIns="0" rIns="0" bIns="0" rtlCol="0" anchor="t">
            <a:spAutoFit/>
          </a:bodyPr>
          <a:lstStyle/>
          <a:p>
            <a:pPr marL="0" lvl="0" indent="0">
              <a:lnSpc>
                <a:spcPts val="5350"/>
              </a:lnSpc>
            </a:pPr>
            <a:r>
              <a:rPr lang="en-US" sz="4115">
                <a:solidFill>
                  <a:srgbClr val="FFFFFF"/>
                </a:solidFill>
                <a:latin typeface="Montserrat Bold"/>
              </a:rPr>
              <a:t>What is duty of candour?</a:t>
            </a:r>
          </a:p>
        </p:txBody>
      </p:sp>
      <p:sp>
        <p:nvSpPr>
          <p:cNvPr id="7" name="TextBox 7"/>
          <p:cNvSpPr txBox="1"/>
          <p:nvPr/>
        </p:nvSpPr>
        <p:spPr>
          <a:xfrm>
            <a:off x="2784226" y="4677947"/>
            <a:ext cx="1891025" cy="931106"/>
          </a:xfrm>
          <a:prstGeom prst="rect">
            <a:avLst/>
          </a:prstGeom>
        </p:spPr>
        <p:txBody>
          <a:bodyPr lIns="0" tIns="0" rIns="0" bIns="0" rtlCol="0" anchor="t">
            <a:spAutoFit/>
          </a:bodyPr>
          <a:lstStyle/>
          <a:p>
            <a:pPr algn="ctr">
              <a:lnSpc>
                <a:spcPts val="7408"/>
              </a:lnSpc>
            </a:pPr>
            <a:r>
              <a:rPr lang="en-US" sz="6173">
                <a:solidFill>
                  <a:srgbClr val="3F5896"/>
                </a:solidFill>
                <a:latin typeface="Gliker SemiBold"/>
              </a:rPr>
              <a:t>2</a:t>
            </a:r>
          </a:p>
        </p:txBody>
      </p:sp>
      <p:pic>
        <p:nvPicPr>
          <p:cNvPr id="8" name="Picture 8"/>
          <p:cNvPicPr>
            <a:picLocks noChangeAspect="1"/>
          </p:cNvPicPr>
          <p:nvPr/>
        </p:nvPicPr>
        <p:blipFill>
          <a:blip r:embed="rId5"/>
          <a:srcRect/>
          <a:stretch>
            <a:fillRect/>
          </a:stretch>
        </p:blipFill>
        <p:spPr>
          <a:xfrm>
            <a:off x="15003354" y="0"/>
            <a:ext cx="3284646" cy="910942"/>
          </a:xfrm>
          <a:prstGeom prst="rect">
            <a:avLst/>
          </a:prstGeom>
        </p:spPr>
      </p:pic>
      <p:pic>
        <p:nvPicPr>
          <p:cNvPr id="20" name="Audio 19">
            <a:hlinkClick r:id="" action="ppaction://media"/>
            <a:extLst>
              <a:ext uri="{FF2B5EF4-FFF2-40B4-BE49-F238E27FC236}">
                <a16:creationId xmlns:a16="http://schemas.microsoft.com/office/drawing/2014/main" id="{8102289A-CF09-AE8A-24C6-F4FD6B1036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177">
        <p159:morph option="byObject"/>
      </p:transition>
    </mc:Choice>
    <mc:Fallback>
      <p:transition spd="slow" advTm="4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27850">
            <a:off x="2004710" y="757525"/>
            <a:ext cx="6527288" cy="5922030"/>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3241" y="5192882"/>
            <a:ext cx="5888466" cy="5438802"/>
          </a:xfrm>
          <a:prstGeom prst="rect">
            <a:avLst/>
          </a:prstGeom>
        </p:spPr>
      </p:pic>
      <p:sp>
        <p:nvSpPr>
          <p:cNvPr id="4" name="TextBox 4"/>
          <p:cNvSpPr txBox="1"/>
          <p:nvPr/>
        </p:nvSpPr>
        <p:spPr>
          <a:xfrm rot="-822644">
            <a:off x="1967494" y="1907787"/>
            <a:ext cx="5272949" cy="899788"/>
          </a:xfrm>
          <a:prstGeom prst="rect">
            <a:avLst/>
          </a:prstGeom>
        </p:spPr>
        <p:txBody>
          <a:bodyPr lIns="0" tIns="0" rIns="0" bIns="0" rtlCol="0" anchor="t">
            <a:spAutoFit/>
          </a:bodyPr>
          <a:lstStyle/>
          <a:p>
            <a:pPr algn="ctr">
              <a:lnSpc>
                <a:spcPts val="6743"/>
              </a:lnSpc>
            </a:pPr>
            <a:r>
              <a:rPr lang="en-US" sz="6743">
                <a:solidFill>
                  <a:srgbClr val="2E2E2E"/>
                </a:solidFill>
                <a:latin typeface="Gliker SemiBold"/>
              </a:rPr>
              <a:t>REFLECT:</a:t>
            </a:r>
          </a:p>
        </p:txBody>
      </p:sp>
      <p:sp>
        <p:nvSpPr>
          <p:cNvPr id="5" name="TextBox 5"/>
          <p:cNvSpPr txBox="1"/>
          <p:nvPr/>
        </p:nvSpPr>
        <p:spPr>
          <a:xfrm rot="-862428">
            <a:off x="2365278" y="2287222"/>
            <a:ext cx="5792326" cy="4435659"/>
          </a:xfrm>
          <a:prstGeom prst="rect">
            <a:avLst/>
          </a:prstGeom>
        </p:spPr>
        <p:txBody>
          <a:bodyPr lIns="0" tIns="0" rIns="0" bIns="0" rtlCol="0" anchor="t">
            <a:spAutoFit/>
          </a:bodyPr>
          <a:lstStyle/>
          <a:p>
            <a:pPr algn="ctr">
              <a:lnSpc>
                <a:spcPts val="4390"/>
              </a:lnSpc>
            </a:pPr>
            <a:endParaRPr/>
          </a:p>
          <a:p>
            <a:pPr algn="ctr">
              <a:lnSpc>
                <a:spcPts val="4390"/>
              </a:lnSpc>
            </a:pPr>
            <a:r>
              <a:rPr lang="en-US" sz="3136">
                <a:solidFill>
                  <a:srgbClr val="2E2E2E"/>
                </a:solidFill>
                <a:latin typeface="Montserrat Bold"/>
              </a:rPr>
              <a:t>Imagine you are a service user and there has been a mistake in your care. Would you rather the healthcare professional involved in your care:</a:t>
            </a:r>
          </a:p>
          <a:p>
            <a:pPr algn="ctr">
              <a:lnSpc>
                <a:spcPts val="4390"/>
              </a:lnSpc>
            </a:pPr>
            <a:endParaRPr lang="en-US" sz="3136">
              <a:solidFill>
                <a:srgbClr val="2E2E2E"/>
              </a:solidFill>
              <a:latin typeface="Montserrat Bold"/>
            </a:endParaRP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000" y="3718540"/>
            <a:ext cx="3729996" cy="372999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29304" y="1028700"/>
            <a:ext cx="3729996" cy="372999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29304" y="6047285"/>
            <a:ext cx="3729996" cy="3729996"/>
          </a:xfrm>
          <a:prstGeom prst="rect">
            <a:avLst/>
          </a:prstGeom>
        </p:spPr>
      </p:pic>
      <p:sp>
        <p:nvSpPr>
          <p:cNvPr id="9" name="TextBox 9"/>
          <p:cNvSpPr txBox="1"/>
          <p:nvPr/>
        </p:nvSpPr>
        <p:spPr>
          <a:xfrm>
            <a:off x="9430435" y="4475627"/>
            <a:ext cx="3154334" cy="2882606"/>
          </a:xfrm>
          <a:prstGeom prst="rect">
            <a:avLst/>
          </a:prstGeom>
        </p:spPr>
        <p:txBody>
          <a:bodyPr lIns="0" tIns="0" rIns="0" bIns="0" rtlCol="0" anchor="t">
            <a:spAutoFit/>
          </a:bodyPr>
          <a:lstStyle/>
          <a:p>
            <a:pPr algn="ctr">
              <a:lnSpc>
                <a:spcPts val="4583"/>
              </a:lnSpc>
            </a:pPr>
            <a:r>
              <a:rPr lang="en-US" sz="3274">
                <a:solidFill>
                  <a:srgbClr val="FFFFFF"/>
                </a:solidFill>
                <a:latin typeface="Montserrat Semi-Bold"/>
              </a:rPr>
              <a:t>Pretended everything was okay and carried on as normal</a:t>
            </a:r>
          </a:p>
        </p:txBody>
      </p:sp>
      <p:sp>
        <p:nvSpPr>
          <p:cNvPr id="10" name="TextBox 10"/>
          <p:cNvSpPr txBox="1"/>
          <p:nvPr/>
        </p:nvSpPr>
        <p:spPr>
          <a:xfrm>
            <a:off x="10781638" y="3702196"/>
            <a:ext cx="454720" cy="830581"/>
          </a:xfrm>
          <a:prstGeom prst="rect">
            <a:avLst/>
          </a:prstGeom>
        </p:spPr>
        <p:txBody>
          <a:bodyPr lIns="0" tIns="0" rIns="0" bIns="0" rtlCol="0" anchor="t">
            <a:spAutoFit/>
          </a:bodyPr>
          <a:lstStyle/>
          <a:p>
            <a:pPr algn="ctr">
              <a:lnSpc>
                <a:spcPts val="6629"/>
              </a:lnSpc>
              <a:spcBef>
                <a:spcPct val="0"/>
              </a:spcBef>
            </a:pPr>
            <a:r>
              <a:rPr lang="en-US" sz="5099">
                <a:solidFill>
                  <a:srgbClr val="FFFFFF"/>
                </a:solidFill>
                <a:latin typeface="Gliker SemiBold"/>
              </a:rPr>
              <a:t>B</a:t>
            </a:r>
          </a:p>
        </p:txBody>
      </p:sp>
      <p:sp>
        <p:nvSpPr>
          <p:cNvPr id="11" name="TextBox 11"/>
          <p:cNvSpPr txBox="1"/>
          <p:nvPr/>
        </p:nvSpPr>
        <p:spPr>
          <a:xfrm>
            <a:off x="13818531" y="1650172"/>
            <a:ext cx="3154334" cy="2882606"/>
          </a:xfrm>
          <a:prstGeom prst="rect">
            <a:avLst/>
          </a:prstGeom>
        </p:spPr>
        <p:txBody>
          <a:bodyPr lIns="0" tIns="0" rIns="0" bIns="0" rtlCol="0" anchor="t">
            <a:spAutoFit/>
          </a:bodyPr>
          <a:lstStyle/>
          <a:p>
            <a:pPr algn="ctr">
              <a:lnSpc>
                <a:spcPts val="4583"/>
              </a:lnSpc>
            </a:pPr>
            <a:r>
              <a:rPr lang="en-US" sz="3274">
                <a:solidFill>
                  <a:srgbClr val="FFFFFF"/>
                </a:solidFill>
                <a:latin typeface="Montserrat Semi-Bold"/>
              </a:rPr>
              <a:t>Fixed the problem themselves without informing you</a:t>
            </a:r>
          </a:p>
        </p:txBody>
      </p:sp>
      <p:sp>
        <p:nvSpPr>
          <p:cNvPr id="12" name="TextBox 12"/>
          <p:cNvSpPr txBox="1"/>
          <p:nvPr/>
        </p:nvSpPr>
        <p:spPr>
          <a:xfrm>
            <a:off x="15159607" y="1016934"/>
            <a:ext cx="472182" cy="830581"/>
          </a:xfrm>
          <a:prstGeom prst="rect">
            <a:avLst/>
          </a:prstGeom>
        </p:spPr>
        <p:txBody>
          <a:bodyPr lIns="0" tIns="0" rIns="0" bIns="0" rtlCol="0" anchor="t">
            <a:spAutoFit/>
          </a:bodyPr>
          <a:lstStyle/>
          <a:p>
            <a:pPr algn="ctr">
              <a:lnSpc>
                <a:spcPts val="6629"/>
              </a:lnSpc>
              <a:spcBef>
                <a:spcPct val="0"/>
              </a:spcBef>
            </a:pPr>
            <a:r>
              <a:rPr lang="en-US" sz="5099">
                <a:solidFill>
                  <a:srgbClr val="FFFFFF"/>
                </a:solidFill>
                <a:latin typeface="Gliker SemiBold"/>
              </a:rPr>
              <a:t>A</a:t>
            </a:r>
          </a:p>
        </p:txBody>
      </p:sp>
      <p:sp>
        <p:nvSpPr>
          <p:cNvPr id="13" name="TextBox 13"/>
          <p:cNvSpPr txBox="1"/>
          <p:nvPr/>
        </p:nvSpPr>
        <p:spPr>
          <a:xfrm>
            <a:off x="13725915" y="6721962"/>
            <a:ext cx="3442165" cy="2905795"/>
          </a:xfrm>
          <a:prstGeom prst="rect">
            <a:avLst/>
          </a:prstGeom>
        </p:spPr>
        <p:txBody>
          <a:bodyPr wrap="square" lIns="0" tIns="0" rIns="0" bIns="0" rtlCol="0" anchor="t">
            <a:spAutoFit/>
          </a:bodyPr>
          <a:lstStyle/>
          <a:p>
            <a:pPr algn="ctr">
              <a:lnSpc>
                <a:spcPts val="4583"/>
              </a:lnSpc>
            </a:pPr>
            <a:r>
              <a:rPr lang="en-US" sz="3274" dirty="0">
                <a:solidFill>
                  <a:srgbClr val="FFFFFF"/>
                </a:solidFill>
                <a:latin typeface="Montserrat Semi-Bold"/>
              </a:rPr>
              <a:t>Informed you of their mistake and explained how they would  fix it</a:t>
            </a:r>
          </a:p>
        </p:txBody>
      </p:sp>
      <p:sp>
        <p:nvSpPr>
          <p:cNvPr id="14" name="TextBox 14"/>
          <p:cNvSpPr txBox="1"/>
          <p:nvPr/>
        </p:nvSpPr>
        <p:spPr>
          <a:xfrm>
            <a:off x="15172902" y="6055690"/>
            <a:ext cx="445591" cy="830581"/>
          </a:xfrm>
          <a:prstGeom prst="rect">
            <a:avLst/>
          </a:prstGeom>
        </p:spPr>
        <p:txBody>
          <a:bodyPr lIns="0" tIns="0" rIns="0" bIns="0" rtlCol="0" anchor="t">
            <a:spAutoFit/>
          </a:bodyPr>
          <a:lstStyle/>
          <a:p>
            <a:pPr algn="ctr">
              <a:lnSpc>
                <a:spcPts val="6629"/>
              </a:lnSpc>
              <a:spcBef>
                <a:spcPct val="0"/>
              </a:spcBef>
            </a:pPr>
            <a:r>
              <a:rPr lang="en-US" sz="5099">
                <a:solidFill>
                  <a:srgbClr val="FFFFFF"/>
                </a:solidFill>
                <a:latin typeface="Gliker SemiBold"/>
              </a:rPr>
              <a:t>C</a:t>
            </a:r>
          </a:p>
        </p:txBody>
      </p:sp>
      <p:pic>
        <p:nvPicPr>
          <p:cNvPr id="17" name="Audio 16">
            <a:hlinkClick r:id="" action="ppaction://media"/>
            <a:extLst>
              <a:ext uri="{FF2B5EF4-FFF2-40B4-BE49-F238E27FC236}">
                <a16:creationId xmlns:a16="http://schemas.microsoft.com/office/drawing/2014/main" id="{B38926B4-F656-C87D-08B1-C08B793B012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6172" t="-162109" r="-326172" b="-162109"/>
          <a:stretch>
            <a:fillRect/>
          </a:stretch>
        </p:blipFill>
        <p:spPr>
          <a:xfrm>
            <a:off x="14473237" y="8139112"/>
            <a:ext cx="3057525" cy="1724025"/>
          </a:xfrm>
          <a:prstGeom prst="rect">
            <a:avLst/>
          </a:prstGeom>
        </p:spPr>
      </p:pic>
    </p:spTree>
  </p:cSld>
  <p:clrMapOvr>
    <a:masterClrMapping/>
  </p:clrMapOvr>
  <p:transition spd="slow" advTm="4909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15.4|0|39.6"/>
</p:tagLst>
</file>

<file path=ppt/tags/tag2.xml><?xml version="1.0" encoding="utf-8"?>
<p:tagLst xmlns:a="http://schemas.openxmlformats.org/drawingml/2006/main" xmlns:r="http://schemas.openxmlformats.org/officeDocument/2006/relationships" xmlns:p="http://schemas.openxmlformats.org/presentationml/2006/main">
  <p:tag name="TIMING" val="|29|22.6|35.4|20.1|1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5033</Words>
  <Application>Microsoft Office PowerPoint</Application>
  <PresentationFormat>Custom</PresentationFormat>
  <Paragraphs>443</Paragraphs>
  <Slides>45</Slides>
  <Notes>45</Notes>
  <HiddenSlides>0</HiddenSlides>
  <MMClips>45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Montserrat Semi-Bold</vt:lpstr>
      <vt:lpstr>Calibri</vt:lpstr>
      <vt:lpstr>Open Sans Light Bold</vt:lpstr>
      <vt:lpstr>Open Sans Light</vt:lpstr>
      <vt:lpstr>Montserrat Semi-Bold Bold</vt:lpstr>
      <vt:lpstr>Gliker SemiBold Bold</vt:lpstr>
      <vt:lpstr>Gliker SemiBold</vt:lpstr>
      <vt:lpstr>Arial</vt:lpstr>
      <vt:lpstr>Open Sans</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Be open and honest</dc:title>
  <lastModifiedBy/>
  <revision/>
  <dc:description/>
  <version/>
  <dc:identifier>DAFKasZcXJU</dc:identifier>
  <dc:creator/>
</coreProperties>
</file>